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8" r:id="rId3"/>
    <p:sldId id="2612" r:id="rId4"/>
    <p:sldId id="2600" r:id="rId5"/>
    <p:sldId id="2609" r:id="rId6"/>
    <p:sldId id="2610" r:id="rId7"/>
    <p:sldId id="2611" r:id="rId8"/>
    <p:sldId id="2614" r:id="rId9"/>
    <p:sldId id="2615" r:id="rId10"/>
    <p:sldId id="2616" r:id="rId11"/>
    <p:sldId id="2617" r:id="rId12"/>
    <p:sldId id="2618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F3FFFD-C098-4740-BA83-AF7494E26753}">
          <p14:sldIdLst>
            <p14:sldId id="256"/>
            <p14:sldId id="2598"/>
            <p14:sldId id="2612"/>
            <p14:sldId id="2600"/>
            <p14:sldId id="2609"/>
            <p14:sldId id="2610"/>
            <p14:sldId id="2611"/>
            <p14:sldId id="2614"/>
            <p14:sldId id="2615"/>
            <p14:sldId id="2616"/>
            <p14:sldId id="2617"/>
            <p14:sldId id="26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9" autoAdjust="0"/>
    <p:restoredTop sz="86301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9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11.09.25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11.09.25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551F9A-4701-CE42-97CC-9260CE132552}" type="datetime1">
              <a:rPr lang="fr-CH" smtClean="0"/>
              <a:t>11.09.25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11.09.25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31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11.09.25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0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960A335-C256-A843-B598-1911C29BAB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675" b="7675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973394"/>
            <a:ext cx="4572000" cy="1568450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Part 4</a:t>
            </a:r>
            <a:b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0" dirty="0">
                <a:latin typeface="Calibri" panose="020F0502020204030204" pitchFamily="34" charset="0"/>
                <a:cs typeface="Calibri" panose="020F0502020204030204" pitchFamily="34" charset="0"/>
              </a:rPr>
              <a:t>MILP </a:t>
            </a:r>
            <a:r>
              <a:rPr lang="fr-FR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fr-FR" sz="2800" b="0" dirty="0">
                <a:latin typeface="Calibri" panose="020F0502020204030204" pitchFamily="34" charset="0"/>
                <a:cs typeface="Calibri" panose="020F0502020204030204" pitchFamily="34" charset="0"/>
              </a:rPr>
              <a:t> of Energy </a:t>
            </a:r>
            <a:r>
              <a:rPr lang="fr-FR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2800" b="0" dirty="0">
                <a:latin typeface="Calibri" panose="020F0502020204030204" pitchFamily="34" charset="0"/>
                <a:cs typeface="Calibri" panose="020F0502020204030204" pitchFamily="34" charset="0"/>
              </a:rPr>
              <a:t> and Scenario </a:t>
            </a:r>
            <a:r>
              <a:rPr lang="fr-FR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fr-FR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353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 dirty="0"/>
              <a:t>Sai Ravi, Michele Poli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970991" cy="1072753"/>
          </a:xfrm>
        </p:spPr>
        <p:txBody>
          <a:bodyPr>
            <a:normAutofit/>
          </a:bodyPr>
          <a:lstStyle/>
          <a:p>
            <a:r>
              <a:rPr lang="en-US" dirty="0"/>
              <a:t>Constraints: electricity balance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3BC2481-0DF0-5A67-F59C-A958E3EDC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4538" y="1323952"/>
                <a:ext cx="7886700" cy="2261220"/>
              </a:xfrm>
            </p:spPr>
            <p:txBody>
              <a:bodyPr>
                <a:norm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200000"/>
                  </a:lnSpc>
                  <a:buNone/>
                </a:pPr>
                <a:r>
                  <a:rPr lang="fr-FR" sz="1600" dirty="0" err="1">
                    <a:solidFill>
                      <a:srgbClr val="C00000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Edemand</a:t>
                </a:r>
                <a:r>
                  <a:rPr lang="fr-FR" sz="1600" dirty="0">
                    <a:solidFill>
                      <a:schemeClr val="bg2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[</a:t>
                </a:r>
                <a:r>
                  <a:rPr lang="fr-FR" sz="1600" dirty="0" err="1">
                    <a:solidFill>
                      <a:schemeClr val="accent5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t</a:t>
                </a:r>
                <a:r>
                  <a:rPr lang="fr-FR" sz="1600" dirty="0">
                    <a:solidFill>
                      <a:schemeClr val="bg2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]</a:t>
                </a:r>
                <a:r>
                  <a:rPr lang="fr-FR" sz="16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 </a:t>
                </a:r>
                <a:r>
                  <a:rPr lang="fr-FR" sz="1600" dirty="0"/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FlowInUnit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CH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Flow</m:t>
                        </m:r>
                        <m:r>
                          <m:rPr>
                            <m:nor/>
                          </m:rPr>
                          <a:rPr lang="fr-CH" sz="1600" b="0" i="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Out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Unit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CH" sz="16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H" sz="1600" b="0" dirty="0">
                  <a:solidFill>
                    <a:srgbClr val="CCCCCC"/>
                  </a:solidFill>
                  <a:effectLst/>
                  <a:latin typeface="Menlo" panose="020B0609030804020204" pitchFamily="49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Observe that: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Sum over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UtilitiesOfType</a:t>
                </a:r>
                <a:r>
                  <a:rPr lang="en-US" sz="1600" dirty="0">
                    <a:solidFill>
                      <a:srgbClr val="C00000"/>
                    </a:solidFill>
                  </a:rPr>
                  <a:t>[‘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ElectricityCons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’] and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UtilitiesOfType</a:t>
                </a:r>
                <a:r>
                  <a:rPr lang="en-US" sz="1600" dirty="0">
                    <a:solidFill>
                      <a:srgbClr val="C00000"/>
                    </a:solidFill>
                  </a:rPr>
                  <a:t>[‘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ElectricityProd</a:t>
                </a:r>
                <a:r>
                  <a:rPr lang="en-US" sz="1600" dirty="0">
                    <a:solidFill>
                      <a:srgbClr val="C00000"/>
                    </a:solidFill>
                  </a:rPr>
                  <a:t>’]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These are subset of utilities consuming and producing electricity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3BC2481-0DF0-5A67-F59C-A958E3EDC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38" y="1323952"/>
                <a:ext cx="7886700" cy="2261220"/>
              </a:xfrm>
              <a:blipFill>
                <a:blip r:embed="rId2"/>
                <a:stretch>
                  <a:fillRect t="-94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970991" cy="1072753"/>
          </a:xfrm>
        </p:spPr>
        <p:txBody>
          <a:bodyPr>
            <a:normAutofit/>
          </a:bodyPr>
          <a:lstStyle/>
          <a:p>
            <a:r>
              <a:rPr lang="en-US" dirty="0"/>
              <a:t>Objective function: TOTEX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33185"/>
            <a:ext cx="3341052" cy="911524"/>
          </a:xfrm>
        </p:spPr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B9B2EC7-1270-BDD3-75EB-EA7B37603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8904" y="842970"/>
                <a:ext cx="7886700" cy="3341052"/>
              </a:xfrm>
            </p:spPr>
            <p:txBody>
              <a:bodyPr>
                <a:normAutofit/>
              </a:bodyPr>
              <a:lstStyle>
                <a:defPPr>
                  <a:defRPr lang="fr-FR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ts val="1350"/>
                  </a:lnSpc>
                  <a:buNone/>
                </a:pPr>
                <a:endParaRPr lang="en-US" dirty="0"/>
              </a:p>
              <a:p>
                <a:pPr indent="0">
                  <a:lnSpc>
                    <a:spcPts val="1350"/>
                  </a:lnSpc>
                  <a:buNone/>
                </a:pPr>
                <a:r>
                  <a:rPr lang="fr-CH" sz="1600" b="0" dirty="0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OPEX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H" sz="16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6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CH" sz="16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H" sz="16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cop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1[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use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cop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2[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]∗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mult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])∗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top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1600" dirty="0">
                  <a:cs typeface="Times New Roman" panose="02020603050405020304" pitchFamily="18" charset="0"/>
                </a:endParaRPr>
              </a:p>
              <a:p>
                <a:pPr>
                  <a:lnSpc>
                    <a:spcPts val="1350"/>
                  </a:lnSpc>
                </a:pPr>
                <a:endParaRPr lang="fr-CH" sz="2000" b="0" dirty="0">
                  <a:solidFill>
                    <a:srgbClr val="9CDCFE"/>
                  </a:solidFill>
                  <a:effectLst/>
                  <a:latin typeface="Menlo" panose="020B0609030804020204" pitchFamily="49" charset="0"/>
                </a:endParaRPr>
              </a:p>
              <a:p>
                <a:pPr indent="0">
                  <a:lnSpc>
                    <a:spcPts val="1350"/>
                  </a:lnSpc>
                  <a:buNone/>
                </a:pPr>
                <a:r>
                  <a:rPr lang="fr-CH" sz="1400" b="0" dirty="0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CAPEX</a:t>
                </a:r>
                <a:r>
                  <a:rPr lang="fr-CH" sz="14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4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4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CH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sz="1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𝑒𝑐h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cinv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1[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tc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]∗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use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tc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 + 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cinv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2[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tc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]∗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mult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tc</m:t>
                        </m:r>
                        <m:r>
                          <m:rPr>
                            <m:nor/>
                          </m:rPr>
                          <a:rPr lang="fr-CH" sz="140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])</m:t>
                        </m:r>
                      </m:e>
                    </m:nary>
                  </m:oMath>
                </a14:m>
                <a:endParaRPr lang="en-US" sz="1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500" dirty="0">
                    <a:cs typeface="Times New Roman" panose="02020603050405020304" pitchFamily="18" charset="0"/>
                  </a:rPr>
                  <a:t>	cop1[u]: fixed operating cost of the utility u  [CHF/h]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500" dirty="0">
                    <a:cs typeface="Times New Roman" panose="02020603050405020304" pitchFamily="18" charset="0"/>
                  </a:rPr>
                  <a:t>	cinv1[</a:t>
                </a:r>
                <a:r>
                  <a:rPr lang="en-US" sz="1500" dirty="0" err="1">
                    <a:cs typeface="Times New Roman" panose="02020603050405020304" pitchFamily="18" charset="0"/>
                  </a:rPr>
                  <a:t>tc</a:t>
                </a:r>
                <a:r>
                  <a:rPr lang="en-US" sz="1500" dirty="0">
                    <a:cs typeface="Times New Roman" panose="02020603050405020304" pitchFamily="18" charset="0"/>
                  </a:rPr>
                  <a:t>]: fixed  investment cost of the technology </a:t>
                </a:r>
                <a:r>
                  <a:rPr lang="en-US" sz="1500" dirty="0" err="1">
                    <a:cs typeface="Times New Roman" panose="02020603050405020304" pitchFamily="18" charset="0"/>
                  </a:rPr>
                  <a:t>tc</a:t>
                </a:r>
                <a:r>
                  <a:rPr lang="en-US" sz="1500" dirty="0">
                    <a:cs typeface="Times New Roman" panose="02020603050405020304" pitchFamily="18" charset="0"/>
                  </a:rPr>
                  <a:t> [CHF/h]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500" dirty="0">
                    <a:cs typeface="Times New Roman" panose="02020603050405020304" pitchFamily="18" charset="0"/>
                  </a:rPr>
                  <a:t>	cop2[u]: variable operating cost of the utility u [CHF/h] = energy tariff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500" dirty="0">
                    <a:cs typeface="Times New Roman" panose="02020603050405020304" pitchFamily="18" charset="0"/>
                  </a:rPr>
                  <a:t>	cinv2[</a:t>
                </a:r>
                <a:r>
                  <a:rPr lang="en-US" sz="1500" dirty="0" err="1">
                    <a:cs typeface="Times New Roman" panose="02020603050405020304" pitchFamily="18" charset="0"/>
                  </a:rPr>
                  <a:t>tc</a:t>
                </a:r>
                <a:r>
                  <a:rPr lang="en-US" sz="1500" dirty="0">
                    <a:cs typeface="Times New Roman" panose="02020603050405020304" pitchFamily="18" charset="0"/>
                  </a:rPr>
                  <a:t>]: variable investment cost of the technology </a:t>
                </a:r>
                <a:r>
                  <a:rPr lang="en-US" sz="1500" dirty="0" err="1">
                    <a:cs typeface="Times New Roman" panose="02020603050405020304" pitchFamily="18" charset="0"/>
                  </a:rPr>
                  <a:t>tc</a:t>
                </a:r>
                <a:r>
                  <a:rPr lang="en-US" sz="1500" dirty="0">
                    <a:cs typeface="Times New Roman" panose="02020603050405020304" pitchFamily="18" charset="0"/>
                  </a:rPr>
                  <a:t> [CHF/y]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B9B2EC7-1270-BDD3-75EB-EA7B37603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904" y="842970"/>
                <a:ext cx="7886700" cy="3341052"/>
              </a:xfrm>
              <a:blipFill>
                <a:blip r:embed="rId2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7187C30-81BF-1E2D-C774-12298DA65DAC}"/>
              </a:ext>
            </a:extLst>
          </p:cNvPr>
          <p:cNvSpPr txBox="1"/>
          <p:nvPr/>
        </p:nvSpPr>
        <p:spPr>
          <a:xfrm>
            <a:off x="1602463" y="4329623"/>
            <a:ext cx="569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You can </a:t>
            </a:r>
            <a:r>
              <a:rPr lang="fr-FR" sz="1600" dirty="0" err="1">
                <a:solidFill>
                  <a:srgbClr val="C00000"/>
                </a:solidFill>
              </a:rPr>
              <a:t>easily</a:t>
            </a:r>
            <a:r>
              <a:rPr lang="fr-FR" sz="1600" dirty="0">
                <a:solidFill>
                  <a:srgbClr val="C00000"/>
                </a:solidFill>
              </a:rPr>
              <a:t> change the </a:t>
            </a:r>
            <a:r>
              <a:rPr lang="fr-FR" sz="1600" dirty="0" err="1">
                <a:solidFill>
                  <a:srgbClr val="C00000"/>
                </a:solidFill>
              </a:rPr>
              <a:t>energy</a:t>
            </a:r>
            <a:r>
              <a:rPr lang="fr-FR" sz="1600" dirty="0">
                <a:solidFill>
                  <a:srgbClr val="C00000"/>
                </a:solidFill>
              </a:rPr>
              <a:t> </a:t>
            </a:r>
            <a:r>
              <a:rPr lang="fr-FR" sz="1600" dirty="0" err="1">
                <a:solidFill>
                  <a:srgbClr val="C00000"/>
                </a:solidFill>
              </a:rPr>
              <a:t>tariffs</a:t>
            </a:r>
            <a:r>
              <a:rPr lang="fr-FR" sz="1600" dirty="0">
                <a:solidFill>
                  <a:srgbClr val="C00000"/>
                </a:solidFill>
              </a:rPr>
              <a:t> in </a:t>
            </a:r>
            <a:r>
              <a:rPr lang="fr-FR" sz="1600" dirty="0" err="1">
                <a:solidFill>
                  <a:srgbClr val="C00000"/>
                </a:solidFill>
              </a:rPr>
              <a:t>moes.dat</a:t>
            </a:r>
            <a:r>
              <a:rPr lang="fr-FR" sz="1600" dirty="0">
                <a:solidFill>
                  <a:srgbClr val="C00000"/>
                </a:solidFill>
              </a:rPr>
              <a:t>: </a:t>
            </a:r>
            <a:r>
              <a:rPr lang="fr-CH" sz="1600" b="0" dirty="0" err="1">
                <a:solidFill>
                  <a:srgbClr val="C00000"/>
                </a:solidFill>
                <a:effectLst/>
              </a:rPr>
              <a:t>c_spec</a:t>
            </a:r>
            <a:endParaRPr lang="fr-CH" sz="1600" b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3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A2412-20DB-CA38-5613-39375F6A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86F2A-70BE-2597-7155-62769040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17E439C-FACD-4A17-CE06-A06E7DED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TODOs</a:t>
            </a:r>
            <a:endParaRPr lang="fr-FR" dirty="0"/>
          </a:p>
        </p:txBody>
      </p:sp>
      <p:sp>
        <p:nvSpPr>
          <p:cNvPr id="7" name="Google Shape;366;p34">
            <a:extLst>
              <a:ext uri="{FF2B5EF4-FFF2-40B4-BE49-F238E27FC236}">
                <a16:creationId xmlns:a16="http://schemas.microsoft.com/office/drawing/2014/main" id="{1ABE2C88-327F-A45D-893D-DF5E890609B6}"/>
              </a:ext>
            </a:extLst>
          </p:cNvPr>
          <p:cNvSpPr txBox="1"/>
          <p:nvPr/>
        </p:nvSpPr>
        <p:spPr>
          <a:xfrm>
            <a:off x="699890" y="1113576"/>
            <a:ext cx="8308307" cy="322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part 4 of </a:t>
            </a:r>
            <a:r>
              <a:rPr lang="en-US" sz="135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 </a:t>
            </a:r>
            <a:r>
              <a:rPr lang="en-US" sz="135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description.pdf</a:t>
            </a:r>
            <a:endParaRPr sz="135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files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running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PVs</a:t>
            </a:r>
            <a:r>
              <a:rPr lang="fr-CH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boilers</a:t>
            </a:r>
            <a:endParaRPr lang="fr-CH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days</a:t>
            </a:r>
            <a:endParaRPr lang="fr-CH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best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option as a new unit (the model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heatpumps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COP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 3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types of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units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like to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new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needed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biogas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H" sz="13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biomass</a:t>
            </a:r>
            <a:r>
              <a:rPr lang="fr-CH" sz="13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H2, …)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scenarios,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sensitivity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tariffs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H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pareto</a:t>
            </a:r>
            <a:r>
              <a:rPr lang="fr-CH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fronts</a:t>
            </a:r>
            <a:endParaRPr lang="fr-CH"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✔"/>
            </a:pPr>
            <a:endParaRPr lang="fr-CH"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1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7C6D2-48B9-9F3F-5BA7-4C65019A0A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7CE17-43ED-BE94-87B7-573572F2A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7A2990-13DB-59A5-C435-860349393372}"/>
              </a:ext>
            </a:extLst>
          </p:cNvPr>
          <p:cNvSpPr/>
          <p:nvPr/>
        </p:nvSpPr>
        <p:spPr>
          <a:xfrm>
            <a:off x="838499" y="4010691"/>
            <a:ext cx="7594599" cy="67733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.run</a:t>
            </a:r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F2F775-3B48-BC22-E2A3-4C5A1EA76680}"/>
              </a:ext>
            </a:extLst>
          </p:cNvPr>
          <p:cNvSpPr/>
          <p:nvPr/>
        </p:nvSpPr>
        <p:spPr>
          <a:xfrm>
            <a:off x="838499" y="2498531"/>
            <a:ext cx="1847426" cy="138937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34777B-790A-87BD-277E-74003208A734}"/>
              </a:ext>
            </a:extLst>
          </p:cNvPr>
          <p:cNvSpPr/>
          <p:nvPr/>
        </p:nvSpPr>
        <p:spPr>
          <a:xfrm>
            <a:off x="1015027" y="2686492"/>
            <a:ext cx="1494367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dirty="0" err="1"/>
              <a:t>dat</a:t>
            </a:r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9C5CFB-FA34-34F8-6933-7D24A940A5FE}"/>
              </a:ext>
            </a:extLst>
          </p:cNvPr>
          <p:cNvSpPr/>
          <p:nvPr/>
        </p:nvSpPr>
        <p:spPr>
          <a:xfrm>
            <a:off x="1015027" y="3287200"/>
            <a:ext cx="1494367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.mod</a:t>
            </a:r>
            <a:endParaRPr lang="fr-FR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978596-7670-C271-AC4F-6001360C2C99}"/>
              </a:ext>
            </a:extLst>
          </p:cNvPr>
          <p:cNvSpPr txBox="1"/>
          <p:nvPr/>
        </p:nvSpPr>
        <p:spPr>
          <a:xfrm>
            <a:off x="838499" y="2080370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+ Buildings</a:t>
            </a:r>
            <a:endParaRPr lang="fr-FR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FB9D94-2B5A-4296-87F3-1E0634ECB451}"/>
              </a:ext>
            </a:extLst>
          </p:cNvPr>
          <p:cNvSpPr/>
          <p:nvPr/>
        </p:nvSpPr>
        <p:spPr>
          <a:xfrm>
            <a:off x="5491143" y="2498530"/>
            <a:ext cx="2941956" cy="139657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80490D-19D3-C978-E1F0-23385876D31E}"/>
              </a:ext>
            </a:extLst>
          </p:cNvPr>
          <p:cNvSpPr txBox="1"/>
          <p:nvPr/>
        </p:nvSpPr>
        <p:spPr>
          <a:xfrm>
            <a:off x="5955323" y="2113958"/>
            <a:ext cx="220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Technologies</a:t>
            </a:r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CC0207C-87E9-7B63-80D2-EB6D5A565B0E}"/>
              </a:ext>
            </a:extLst>
          </p:cNvPr>
          <p:cNvSpPr/>
          <p:nvPr/>
        </p:nvSpPr>
        <p:spPr>
          <a:xfrm>
            <a:off x="5654083" y="2686492"/>
            <a:ext cx="850819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dirty="0" err="1"/>
              <a:t>dat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E30958-7534-A292-3967-0C5E17693D72}"/>
              </a:ext>
            </a:extLst>
          </p:cNvPr>
          <p:cNvSpPr/>
          <p:nvPr/>
        </p:nvSpPr>
        <p:spPr>
          <a:xfrm>
            <a:off x="5654083" y="3287200"/>
            <a:ext cx="850819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.mod</a:t>
            </a:r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EA9A4B-C9E5-8442-6B74-06E8B36DE56E}"/>
              </a:ext>
            </a:extLst>
          </p:cNvPr>
          <p:cNvSpPr/>
          <p:nvPr/>
        </p:nvSpPr>
        <p:spPr>
          <a:xfrm>
            <a:off x="6634431" y="2686492"/>
            <a:ext cx="850819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r>
              <a:rPr lang="en-US" dirty="0" err="1"/>
              <a:t>dat</a:t>
            </a:r>
            <a:endParaRPr lang="fr-FR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D1A8CE4-7AE8-E294-82F4-E0D49683A143}"/>
              </a:ext>
            </a:extLst>
          </p:cNvPr>
          <p:cNvSpPr/>
          <p:nvPr/>
        </p:nvSpPr>
        <p:spPr>
          <a:xfrm>
            <a:off x="6634431" y="3287200"/>
            <a:ext cx="850819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.mod</a:t>
            </a:r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138531-B9BD-E4CB-CEF0-30B20FAC83C7}"/>
              </a:ext>
            </a:extLst>
          </p:cNvPr>
          <p:cNvSpPr/>
          <p:nvPr/>
        </p:nvSpPr>
        <p:spPr>
          <a:xfrm>
            <a:off x="7569282" y="2956700"/>
            <a:ext cx="779784" cy="440266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fr-FR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86F538-8872-87C1-DA4F-E24930B1A9A9}"/>
              </a:ext>
            </a:extLst>
          </p:cNvPr>
          <p:cNvSpPr/>
          <p:nvPr/>
        </p:nvSpPr>
        <p:spPr>
          <a:xfrm>
            <a:off x="3106126" y="2498530"/>
            <a:ext cx="2075633" cy="138641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04DF39-2E49-23D2-ABE3-FA23CA5BB94B}"/>
              </a:ext>
            </a:extLst>
          </p:cNvPr>
          <p:cNvSpPr txBox="1"/>
          <p:nvPr/>
        </p:nvSpPr>
        <p:spPr>
          <a:xfrm>
            <a:off x="3106126" y="2113958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 + Heat Recovery </a:t>
            </a:r>
            <a:endParaRPr lang="fr-FR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EC60C5F-E1AD-71ED-D3F3-7B70FD65A516}"/>
              </a:ext>
            </a:extLst>
          </p:cNvPr>
          <p:cNvSpPr/>
          <p:nvPr/>
        </p:nvSpPr>
        <p:spPr>
          <a:xfrm>
            <a:off x="3298483" y="3287200"/>
            <a:ext cx="1494367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.mod</a:t>
            </a:r>
            <a:endParaRPr lang="fr-F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DF3B2E-806B-6516-0923-8663B37DB4D7}"/>
              </a:ext>
            </a:extLst>
          </p:cNvPr>
          <p:cNvSpPr/>
          <p:nvPr/>
        </p:nvSpPr>
        <p:spPr>
          <a:xfrm>
            <a:off x="3298483" y="2728825"/>
            <a:ext cx="1494367" cy="44026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.mod</a:t>
            </a:r>
            <a:endParaRPr lang="fr-FR" dirty="0"/>
          </a:p>
        </p:txBody>
      </p:sp>
      <p:graphicFrame>
        <p:nvGraphicFramePr>
          <p:cNvPr id="79" name="Table 30">
            <a:extLst>
              <a:ext uri="{FF2B5EF4-FFF2-40B4-BE49-F238E27FC236}">
                <a16:creationId xmlns:a16="http://schemas.microsoft.com/office/drawing/2014/main" id="{385C7A05-B1D2-C371-C533-30EBCBFC5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99961"/>
              </p:ext>
            </p:extLst>
          </p:nvPr>
        </p:nvGraphicFramePr>
        <p:xfrm>
          <a:off x="4507490" y="665571"/>
          <a:ext cx="4447793" cy="1167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661">
                  <a:extLst>
                    <a:ext uri="{9D8B030D-6E8A-4147-A177-3AD203B41FA5}">
                      <a16:colId xmlns:a16="http://schemas.microsoft.com/office/drawing/2014/main" val="1666141066"/>
                    </a:ext>
                  </a:extLst>
                </a:gridCol>
                <a:gridCol w="2572132">
                  <a:extLst>
                    <a:ext uri="{9D8B030D-6E8A-4147-A177-3AD203B41FA5}">
                      <a16:colId xmlns:a16="http://schemas.microsoft.com/office/drawing/2014/main" val="2724798187"/>
                    </a:ext>
                  </a:extLst>
                </a:gridCol>
              </a:tblGrid>
              <a:tr h="279809">
                <a:tc>
                  <a:txBody>
                    <a:bodyPr/>
                    <a:lstStyle/>
                    <a:p>
                      <a:r>
                        <a:rPr lang="en-US" sz="1200" dirty="0"/>
                        <a:t>Boiler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Geothermal cogeneration system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53888"/>
                  </a:ext>
                </a:extLst>
              </a:tr>
              <a:tr h="296038">
                <a:tc>
                  <a:txBody>
                    <a:bodyPr/>
                    <a:lstStyle/>
                    <a:p>
                      <a:r>
                        <a:rPr lang="en-US" sz="1200" dirty="0"/>
                        <a:t>Two 1-stage heat pumps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Cogeneration engine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00040"/>
                  </a:ext>
                </a:extLst>
              </a:tr>
              <a:tr h="296038">
                <a:tc>
                  <a:txBody>
                    <a:bodyPr/>
                    <a:lstStyle/>
                    <a:p>
                      <a:r>
                        <a:rPr lang="en-US" sz="1200" dirty="0"/>
                        <a:t>2-stage heat pump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Solid oxide fuel cell (SOFC)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54369"/>
                  </a:ext>
                </a:extLst>
              </a:tr>
              <a:tr h="296038">
                <a:tc>
                  <a:txBody>
                    <a:bodyPr/>
                    <a:lstStyle/>
                    <a:p>
                      <a:r>
                        <a:rPr lang="en-US" sz="1200" dirty="0"/>
                        <a:t>Photovoltaic panels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Your ideas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0192"/>
                  </a:ext>
                </a:extLst>
              </a:tr>
            </a:tbl>
          </a:graphicData>
        </a:graphic>
      </p:graphicFrame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B16E32-5142-DEAC-B4A3-2F637CDACD79}"/>
              </a:ext>
            </a:extLst>
          </p:cNvPr>
          <p:cNvSpPr/>
          <p:nvPr/>
        </p:nvSpPr>
        <p:spPr>
          <a:xfrm>
            <a:off x="4492305" y="536494"/>
            <a:ext cx="4284252" cy="13965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8993CD-B7C4-4797-6661-3CB541F056A3}"/>
              </a:ext>
            </a:extLst>
          </p:cNvPr>
          <p:cNvSpPr txBox="1"/>
          <p:nvPr/>
        </p:nvSpPr>
        <p:spPr>
          <a:xfrm>
            <a:off x="904875" y="331138"/>
            <a:ext cx="334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 Structure</a:t>
            </a:r>
            <a:endParaRPr lang="fr-FR" sz="2800" b="1" dirty="0"/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EC040022-960B-95EC-2F96-B211C2BA367F}"/>
              </a:ext>
            </a:extLst>
          </p:cNvPr>
          <p:cNvCxnSpPr>
            <a:cxnSpLocks/>
            <a:stCxn id="80" idx="2"/>
            <a:endCxn id="67" idx="3"/>
          </p:cNvCxnSpPr>
          <p:nvPr/>
        </p:nvCxnSpPr>
        <p:spPr>
          <a:xfrm rot="16200000" flipH="1">
            <a:off x="6901890" y="1665606"/>
            <a:ext cx="1263751" cy="1798668"/>
          </a:xfrm>
          <a:prstGeom prst="bentConnector4">
            <a:avLst>
              <a:gd name="adj1" fmla="val 13327"/>
              <a:gd name="adj2" fmla="val 116554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970991" cy="1072753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35691-767E-E76D-6E2A-953F6599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85" y="800187"/>
            <a:ext cx="8275857" cy="3492931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Adapt your current model of EPFL energy systems with the results obtained from the previous parts</a:t>
            </a:r>
          </a:p>
          <a:p>
            <a:pPr indent="0">
              <a:buNone/>
            </a:pPr>
            <a:r>
              <a:rPr lang="en-US" sz="1200" i="1" dirty="0"/>
              <a:t>(</a:t>
            </a:r>
            <a:r>
              <a:rPr lang="en-US" sz="1200" i="1" dirty="0">
                <a:solidFill>
                  <a:srgbClr val="FF0000"/>
                </a:solidFill>
              </a:rPr>
              <a:t>Part 1: </a:t>
            </a:r>
            <a:r>
              <a:rPr lang="en-US" sz="1200" i="1" dirty="0"/>
              <a:t>heating clusters and buildings characteristics, </a:t>
            </a:r>
            <a:r>
              <a:rPr lang="en-US" sz="1200" i="1" dirty="0">
                <a:solidFill>
                  <a:srgbClr val="FF0000"/>
                </a:solidFill>
              </a:rPr>
              <a:t>Part 2: </a:t>
            </a:r>
            <a:r>
              <a:rPr lang="en-US" sz="1200" i="1" dirty="0"/>
              <a:t>Heat recovery scenarios, </a:t>
            </a:r>
            <a:r>
              <a:rPr lang="en-US" sz="1200" i="1" dirty="0">
                <a:solidFill>
                  <a:srgbClr val="FF0000"/>
                </a:solidFill>
              </a:rPr>
              <a:t>Part 3: </a:t>
            </a:r>
            <a:r>
              <a:rPr lang="en-US" sz="1200" i="1" dirty="0"/>
              <a:t>Heat pump model)</a:t>
            </a:r>
          </a:p>
          <a:p>
            <a:pPr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Suggest at least three different new energy systems (different scenarios </a:t>
            </a:r>
            <a:r>
              <a:rPr lang="en-US" dirty="0">
                <a:sym typeface="Wingdings" panose="05000000000000000000" pitchFamily="2" charset="2"/>
              </a:rPr>
              <a:t> different objective function</a:t>
            </a:r>
            <a:r>
              <a:rPr lang="en-US" dirty="0"/>
              <a:t>)</a:t>
            </a:r>
          </a:p>
          <a:p>
            <a:pPr lvl="1"/>
            <a:r>
              <a:rPr lang="en-US" sz="1200" i="1" dirty="0"/>
              <a:t>EPFL has very little money to invest at present and wants to minimize the costs of installing new technologies.</a:t>
            </a:r>
          </a:p>
          <a:p>
            <a:pPr lvl="1"/>
            <a:r>
              <a:rPr lang="en-US" sz="1200" i="1" dirty="0"/>
              <a:t>Due to the financial crisis, EPFL expects to have much less money in the coming years and wants to minimize </a:t>
            </a:r>
            <a:r>
              <a:rPr lang="en-US" sz="1200" i="1"/>
              <a:t>the operating </a:t>
            </a:r>
            <a:r>
              <a:rPr lang="en-US" sz="1200" i="1" dirty="0"/>
              <a:t>costs.</a:t>
            </a:r>
          </a:p>
          <a:p>
            <a:pPr lvl="1"/>
            <a:r>
              <a:rPr lang="en-US" sz="1200" i="1" dirty="0"/>
              <a:t>EPFL wants to become a greener university and wants to minimize the total equivalent carbon emissions.</a:t>
            </a:r>
          </a:p>
          <a:p>
            <a:pPr lvl="1"/>
            <a:endParaRPr lang="en-US" sz="1200" i="1" dirty="0"/>
          </a:p>
          <a:p>
            <a:r>
              <a:rPr lang="en-US" dirty="0"/>
              <a:t>Conduct a multi-objective (</a:t>
            </a:r>
            <a:r>
              <a:rPr lang="en-US" dirty="0">
                <a:solidFill>
                  <a:srgbClr val="FF0000"/>
                </a:solidFill>
              </a:rPr>
              <a:t>Pareto</a:t>
            </a:r>
            <a:r>
              <a:rPr lang="en-US" dirty="0"/>
              <a:t>) optimization: analyzing the trade-off between different objectives</a:t>
            </a:r>
          </a:p>
          <a:p>
            <a:r>
              <a:rPr lang="en-US" dirty="0"/>
              <a:t>Assess the sensitivity of your solutions to variations: natural gas and electricity prices, carbon tax..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49D02-45DC-493C-0D75-B3676FB5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576" y="3442737"/>
            <a:ext cx="2099043" cy="17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sets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8391E5-38CF-33B4-A95B-D6EFF5828180}"/>
              </a:ext>
            </a:extLst>
          </p:cNvPr>
          <p:cNvSpPr/>
          <p:nvPr/>
        </p:nvSpPr>
        <p:spPr>
          <a:xfrm>
            <a:off x="1501800" y="1726024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1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EBF49A-78AF-7439-703B-0070E974EA61}"/>
              </a:ext>
            </a:extLst>
          </p:cNvPr>
          <p:cNvSpPr/>
          <p:nvPr/>
        </p:nvSpPr>
        <p:spPr>
          <a:xfrm>
            <a:off x="1484427" y="2268233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2</a:t>
            </a:r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41E4E4-1867-BAFF-2452-5589E7362AD4}"/>
              </a:ext>
            </a:extLst>
          </p:cNvPr>
          <p:cNvSpPr/>
          <p:nvPr/>
        </p:nvSpPr>
        <p:spPr>
          <a:xfrm>
            <a:off x="1484427" y="2821160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3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B5462-23DA-E893-5589-7203FABE7051}"/>
              </a:ext>
            </a:extLst>
          </p:cNvPr>
          <p:cNvSpPr/>
          <p:nvPr/>
        </p:nvSpPr>
        <p:spPr>
          <a:xfrm>
            <a:off x="1512486" y="3714570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…</a:t>
            </a:r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17ADE0-38E6-058A-A867-53CDF26F6DB2}"/>
              </a:ext>
            </a:extLst>
          </p:cNvPr>
          <p:cNvSpPr/>
          <p:nvPr/>
        </p:nvSpPr>
        <p:spPr>
          <a:xfrm>
            <a:off x="1527625" y="4234865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Building 24</a:t>
            </a:r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B6EB67-48ED-5E83-141C-1E0FA2281314}"/>
              </a:ext>
            </a:extLst>
          </p:cNvPr>
          <p:cNvSpPr/>
          <p:nvPr/>
        </p:nvSpPr>
        <p:spPr>
          <a:xfrm>
            <a:off x="1377598" y="1573263"/>
            <a:ext cx="1575810" cy="17853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3B5B67-D179-9147-9E25-325F8BBC142E}"/>
              </a:ext>
            </a:extLst>
          </p:cNvPr>
          <p:cNvSpPr/>
          <p:nvPr/>
        </p:nvSpPr>
        <p:spPr>
          <a:xfrm>
            <a:off x="1386713" y="3605821"/>
            <a:ext cx="1575810" cy="116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0BF1C8-14BF-14DD-FD72-36C55F834D22}"/>
              </a:ext>
            </a:extLst>
          </p:cNvPr>
          <p:cNvSpPr/>
          <p:nvPr/>
        </p:nvSpPr>
        <p:spPr>
          <a:xfrm>
            <a:off x="3781920" y="3168132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Low T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7118B-9791-607E-7361-0C47D246F3B0}"/>
              </a:ext>
            </a:extLst>
          </p:cNvPr>
          <p:cNvSpPr/>
          <p:nvPr/>
        </p:nvSpPr>
        <p:spPr>
          <a:xfrm>
            <a:off x="3781919" y="3880466"/>
            <a:ext cx="1327406" cy="477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Medium T</a:t>
            </a:r>
            <a:endParaRPr lang="fr-FR" dirty="0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3EA7FA72-29CD-D864-905E-E14741455123}"/>
              </a:ext>
            </a:extLst>
          </p:cNvPr>
          <p:cNvCxnSpPr>
            <a:stCxn id="35" idx="3"/>
            <a:endCxn id="42" idx="1"/>
          </p:cNvCxnSpPr>
          <p:nvPr/>
        </p:nvCxnSpPr>
        <p:spPr>
          <a:xfrm>
            <a:off x="2829206" y="1964639"/>
            <a:ext cx="952714" cy="14421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9DF78F4-F50F-244D-4C2A-54956BE093EF}"/>
              </a:ext>
            </a:extLst>
          </p:cNvPr>
          <p:cNvCxnSpPr>
            <a:stCxn id="36" idx="3"/>
            <a:endCxn id="42" idx="1"/>
          </p:cNvCxnSpPr>
          <p:nvPr/>
        </p:nvCxnSpPr>
        <p:spPr>
          <a:xfrm>
            <a:off x="2811833" y="2506848"/>
            <a:ext cx="970087" cy="8998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1BB84DC-652B-33CC-8989-7F67EBF01157}"/>
              </a:ext>
            </a:extLst>
          </p:cNvPr>
          <p:cNvCxnSpPr>
            <a:stCxn id="37" idx="3"/>
            <a:endCxn id="42" idx="1"/>
          </p:cNvCxnSpPr>
          <p:nvPr/>
        </p:nvCxnSpPr>
        <p:spPr>
          <a:xfrm>
            <a:off x="2811833" y="3059775"/>
            <a:ext cx="970087" cy="3469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7E3F22C-93F1-0248-2A93-AA274CE913A4}"/>
              </a:ext>
            </a:extLst>
          </p:cNvPr>
          <p:cNvCxnSpPr>
            <a:cxnSpLocks/>
            <a:stCxn id="38" idx="3"/>
            <a:endCxn id="43" idx="1"/>
          </p:cNvCxnSpPr>
          <p:nvPr/>
        </p:nvCxnSpPr>
        <p:spPr>
          <a:xfrm>
            <a:off x="2839892" y="3953185"/>
            <a:ext cx="942027" cy="1658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E92AAAB-6C52-31CF-CB49-D5B8E720B21C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 flipV="1">
            <a:off x="2855031" y="4119081"/>
            <a:ext cx="926888" cy="3543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829A4-3589-8A8B-84AE-5F5C4A649DCE}"/>
              </a:ext>
            </a:extLst>
          </p:cNvPr>
          <p:cNvSpPr/>
          <p:nvPr/>
        </p:nvSpPr>
        <p:spPr>
          <a:xfrm>
            <a:off x="3659288" y="3117761"/>
            <a:ext cx="1575810" cy="13556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231F03-4F65-9C6F-5F84-398479103129}"/>
              </a:ext>
            </a:extLst>
          </p:cNvPr>
          <p:cNvSpPr/>
          <p:nvPr/>
        </p:nvSpPr>
        <p:spPr>
          <a:xfrm>
            <a:off x="1202145" y="1409700"/>
            <a:ext cx="1904426" cy="34196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07A4753-E6CB-22F4-D179-7F0BAC320A94}"/>
              </a:ext>
            </a:extLst>
          </p:cNvPr>
          <p:cNvSpPr/>
          <p:nvPr/>
        </p:nvSpPr>
        <p:spPr>
          <a:xfrm>
            <a:off x="6291285" y="1492833"/>
            <a:ext cx="80433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83C4F9-7B7E-C300-A253-DAED033A1814}"/>
              </a:ext>
            </a:extLst>
          </p:cNvPr>
          <p:cNvCxnSpPr>
            <a:cxnSpLocks/>
            <a:stCxn id="61" idx="1"/>
            <a:endCxn id="61" idx="3"/>
          </p:cNvCxnSpPr>
          <p:nvPr/>
        </p:nvCxnSpPr>
        <p:spPr>
          <a:xfrm>
            <a:off x="6291285" y="1645234"/>
            <a:ext cx="8043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407BFB0-AE55-6DFD-04D6-CA292CF46482}"/>
              </a:ext>
            </a:extLst>
          </p:cNvPr>
          <p:cNvSpPr/>
          <p:nvPr/>
        </p:nvSpPr>
        <p:spPr>
          <a:xfrm>
            <a:off x="7330844" y="1492833"/>
            <a:ext cx="1585107" cy="304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Buildings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209EAF-85BE-0FBB-AB57-F4F5D69BAAD3}"/>
              </a:ext>
            </a:extLst>
          </p:cNvPr>
          <p:cNvSpPr/>
          <p:nvPr/>
        </p:nvSpPr>
        <p:spPr>
          <a:xfrm>
            <a:off x="6291285" y="1797630"/>
            <a:ext cx="80433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A621218-1D1A-BE16-6651-388E7635A066}"/>
              </a:ext>
            </a:extLst>
          </p:cNvPr>
          <p:cNvCxnSpPr>
            <a:cxnSpLocks/>
            <a:stCxn id="64" idx="1"/>
            <a:endCxn id="64" idx="3"/>
          </p:cNvCxnSpPr>
          <p:nvPr/>
        </p:nvCxnSpPr>
        <p:spPr>
          <a:xfrm>
            <a:off x="6291285" y="1950031"/>
            <a:ext cx="80433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1723F58-2F65-4120-E4DE-1274B866EA5F}"/>
              </a:ext>
            </a:extLst>
          </p:cNvPr>
          <p:cNvSpPr/>
          <p:nvPr/>
        </p:nvSpPr>
        <p:spPr>
          <a:xfrm>
            <a:off x="7330844" y="1797630"/>
            <a:ext cx="1966108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LowTemp</a:t>
            </a:r>
            <a:r>
              <a:rPr lang="en-US" dirty="0">
                <a:solidFill>
                  <a:schemeClr val="tx1"/>
                </a:solidFill>
              </a:rPr>
              <a:t> Buildings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9DD537-F1EE-0A54-5E95-41C88D417683}"/>
              </a:ext>
            </a:extLst>
          </p:cNvPr>
          <p:cNvSpPr/>
          <p:nvPr/>
        </p:nvSpPr>
        <p:spPr>
          <a:xfrm>
            <a:off x="6291285" y="2110510"/>
            <a:ext cx="80433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D6A327-0187-B0EE-E249-431A417A2E29}"/>
              </a:ext>
            </a:extLst>
          </p:cNvPr>
          <p:cNvCxnSpPr>
            <a:cxnSpLocks/>
            <a:stCxn id="67" idx="1"/>
            <a:endCxn id="67" idx="3"/>
          </p:cNvCxnSpPr>
          <p:nvPr/>
        </p:nvCxnSpPr>
        <p:spPr>
          <a:xfrm>
            <a:off x="6291285" y="2262911"/>
            <a:ext cx="804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F1A03C3-007D-5014-25D0-5CEF8E71C165}"/>
              </a:ext>
            </a:extLst>
          </p:cNvPr>
          <p:cNvSpPr/>
          <p:nvPr/>
        </p:nvSpPr>
        <p:spPr>
          <a:xfrm>
            <a:off x="7330843" y="2110511"/>
            <a:ext cx="2406375" cy="304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MediumTemp</a:t>
            </a:r>
            <a:r>
              <a:rPr lang="en-US" dirty="0">
                <a:solidFill>
                  <a:schemeClr val="tx1"/>
                </a:solidFill>
              </a:rPr>
              <a:t> Buildings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F7A510-38D3-EFC8-66F8-3EB4298617F0}"/>
              </a:ext>
            </a:extLst>
          </p:cNvPr>
          <p:cNvSpPr/>
          <p:nvPr/>
        </p:nvSpPr>
        <p:spPr>
          <a:xfrm>
            <a:off x="6291285" y="2404322"/>
            <a:ext cx="804334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23F1B4-79F3-9DA0-CA12-3DD47BAB478B}"/>
              </a:ext>
            </a:extLst>
          </p:cNvPr>
          <p:cNvCxnSpPr>
            <a:cxnSpLocks/>
            <a:stCxn id="70" idx="1"/>
            <a:endCxn id="70" idx="3"/>
          </p:cNvCxnSpPr>
          <p:nvPr/>
        </p:nvCxnSpPr>
        <p:spPr>
          <a:xfrm>
            <a:off x="6291285" y="2556723"/>
            <a:ext cx="8043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13C68613-A4B7-A1D2-D1DD-E35B297BB63E}"/>
              </a:ext>
            </a:extLst>
          </p:cNvPr>
          <p:cNvSpPr/>
          <p:nvPr/>
        </p:nvSpPr>
        <p:spPr>
          <a:xfrm>
            <a:off x="7330843" y="2404323"/>
            <a:ext cx="2406375" cy="304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HeatingLevel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Set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C9581E-806D-3A25-C500-BB848251EC32}"/>
              </a:ext>
            </a:extLst>
          </p:cNvPr>
          <p:cNvSpPr/>
          <p:nvPr/>
        </p:nvSpPr>
        <p:spPr>
          <a:xfrm>
            <a:off x="3821364" y="1108053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ElecGridBuy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15DFDD-9B02-CF94-ED9B-8A1F45F2D970}"/>
              </a:ext>
            </a:extLst>
          </p:cNvPr>
          <p:cNvSpPr/>
          <p:nvPr/>
        </p:nvSpPr>
        <p:spPr>
          <a:xfrm>
            <a:off x="5259271" y="1108053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ElecGridSell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B54B90-C719-B858-2316-87B2FB2DA9B8}"/>
              </a:ext>
            </a:extLst>
          </p:cNvPr>
          <p:cNvSpPr/>
          <p:nvPr/>
        </p:nvSpPr>
        <p:spPr>
          <a:xfrm>
            <a:off x="6697179" y="1094360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NatGasGrid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659827-FC1C-FC0C-E2A8-3D879E60AC9F}"/>
              </a:ext>
            </a:extLst>
          </p:cNvPr>
          <p:cNvSpPr/>
          <p:nvPr/>
        </p:nvSpPr>
        <p:spPr>
          <a:xfrm>
            <a:off x="6697180" y="1777835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Boiler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BFCC8F-2236-B1D3-029D-5732A60FECA8}"/>
              </a:ext>
            </a:extLst>
          </p:cNvPr>
          <p:cNvSpPr/>
          <p:nvPr/>
        </p:nvSpPr>
        <p:spPr>
          <a:xfrm>
            <a:off x="6697180" y="2400135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99F0A6-7CA7-D913-CF99-A7F238E99205}"/>
              </a:ext>
            </a:extLst>
          </p:cNvPr>
          <p:cNvSpPr/>
          <p:nvPr/>
        </p:nvSpPr>
        <p:spPr>
          <a:xfrm>
            <a:off x="6697180" y="302243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Cell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DE01A2-AA36-26C2-1B5A-AFF3BE30F367}"/>
              </a:ext>
            </a:extLst>
          </p:cNvPr>
          <p:cNvSpPr/>
          <p:nvPr/>
        </p:nvSpPr>
        <p:spPr>
          <a:xfrm>
            <a:off x="6697179" y="364473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7E8002-F866-325B-5989-E47ED7552216}"/>
              </a:ext>
            </a:extLst>
          </p:cNvPr>
          <p:cNvSpPr/>
          <p:nvPr/>
        </p:nvSpPr>
        <p:spPr>
          <a:xfrm>
            <a:off x="6697179" y="426703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fr-FR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21919C-353F-B2FA-AD2D-33649FBB4EC4}"/>
              </a:ext>
            </a:extLst>
          </p:cNvPr>
          <p:cNvSpPr/>
          <p:nvPr/>
        </p:nvSpPr>
        <p:spPr>
          <a:xfrm>
            <a:off x="3766930" y="1002859"/>
            <a:ext cx="4319565" cy="662937"/>
          </a:xfrm>
          <a:prstGeom prst="rect">
            <a:avLst/>
          </a:pr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6B44B8-C852-A68C-B5D1-8F347DA24A33}"/>
              </a:ext>
            </a:extLst>
          </p:cNvPr>
          <p:cNvSpPr/>
          <p:nvPr/>
        </p:nvSpPr>
        <p:spPr>
          <a:xfrm>
            <a:off x="6612006" y="1719721"/>
            <a:ext cx="1474489" cy="3149936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-Shape 51">
            <a:extLst>
              <a:ext uri="{FF2B5EF4-FFF2-40B4-BE49-F238E27FC236}">
                <a16:creationId xmlns:a16="http://schemas.microsoft.com/office/drawing/2014/main" id="{FCC44D88-E282-8ECF-6659-67A27901A644}"/>
              </a:ext>
            </a:extLst>
          </p:cNvPr>
          <p:cNvSpPr/>
          <p:nvPr/>
        </p:nvSpPr>
        <p:spPr>
          <a:xfrm rot="10800000">
            <a:off x="3596952" y="916705"/>
            <a:ext cx="4599331" cy="4010467"/>
          </a:xfrm>
          <a:prstGeom prst="corner">
            <a:avLst>
              <a:gd name="adj1" fmla="val 21747"/>
              <a:gd name="adj2" fmla="val 42380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6951D2-50D9-2363-134D-5C6D2F23E8F4}"/>
              </a:ext>
            </a:extLst>
          </p:cNvPr>
          <p:cNvSpPr/>
          <p:nvPr/>
        </p:nvSpPr>
        <p:spPr>
          <a:xfrm>
            <a:off x="784639" y="1491123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51992C-18BF-DDAB-37CE-A8B3460B658E}"/>
              </a:ext>
            </a:extLst>
          </p:cNvPr>
          <p:cNvCxnSpPr>
            <a:cxnSpLocks/>
            <a:stCxn id="53" idx="1"/>
            <a:endCxn id="53" idx="3"/>
          </p:cNvCxnSpPr>
          <p:nvPr/>
        </p:nvCxnSpPr>
        <p:spPr>
          <a:xfrm>
            <a:off x="784639" y="1605423"/>
            <a:ext cx="603251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6F7E1A2-DF58-DB9B-623A-054D0906B9BA}"/>
              </a:ext>
            </a:extLst>
          </p:cNvPr>
          <p:cNvSpPr/>
          <p:nvPr/>
        </p:nvSpPr>
        <p:spPr>
          <a:xfrm>
            <a:off x="1564309" y="1491123"/>
            <a:ext cx="1188830" cy="2285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A5410A-A902-2A5E-65FD-498AA146AAD5}"/>
              </a:ext>
            </a:extLst>
          </p:cNvPr>
          <p:cNvSpPr/>
          <p:nvPr/>
        </p:nvSpPr>
        <p:spPr>
          <a:xfrm>
            <a:off x="784639" y="1719720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D475BA-36FE-2527-27F4-F73AEFA3EA14}"/>
              </a:ext>
            </a:extLst>
          </p:cNvPr>
          <p:cNvCxnSpPr>
            <a:cxnSpLocks/>
            <a:stCxn id="56" idx="1"/>
            <a:endCxn id="56" idx="3"/>
          </p:cNvCxnSpPr>
          <p:nvPr/>
        </p:nvCxnSpPr>
        <p:spPr>
          <a:xfrm>
            <a:off x="784639" y="1834021"/>
            <a:ext cx="603251" cy="0"/>
          </a:xfrm>
          <a:prstGeom prst="line">
            <a:avLst/>
          </a:prstGeom>
          <a:noFill/>
          <a:ln w="28575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C440596-8DF4-0839-0DBF-2F1303DB94D5}"/>
              </a:ext>
            </a:extLst>
          </p:cNvPr>
          <p:cNvSpPr/>
          <p:nvPr/>
        </p:nvSpPr>
        <p:spPr>
          <a:xfrm>
            <a:off x="1564308" y="1719721"/>
            <a:ext cx="1474581" cy="228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5476A8-524B-A498-045F-2FC6E50F3F4B}"/>
              </a:ext>
            </a:extLst>
          </p:cNvPr>
          <p:cNvSpPr/>
          <p:nvPr/>
        </p:nvSpPr>
        <p:spPr>
          <a:xfrm>
            <a:off x="784639" y="1956986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EE7192-7AFE-71B9-832E-ABA8B332ED33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784639" y="2071286"/>
            <a:ext cx="603251" cy="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9802D9C-0596-F7D1-C340-197F4C8F2ECF}"/>
              </a:ext>
            </a:extLst>
          </p:cNvPr>
          <p:cNvSpPr/>
          <p:nvPr/>
        </p:nvSpPr>
        <p:spPr>
          <a:xfrm>
            <a:off x="1564308" y="1956986"/>
            <a:ext cx="1474581" cy="228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D0E37C-3909-D548-E8DD-C0C82AE3D83B}"/>
              </a:ext>
            </a:extLst>
          </p:cNvPr>
          <p:cNvSpPr txBox="1"/>
          <p:nvPr/>
        </p:nvSpPr>
        <p:spPr>
          <a:xfrm>
            <a:off x="728959" y="2332343"/>
            <a:ext cx="52010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Technologies: List of 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Grids: units  to buy resources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Utilities: Technologies + Grids</a:t>
            </a:r>
          </a:p>
          <a:p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1. Binary Variables (use,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use_t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   var use{Utilities} binary;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   var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use_t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{Utilities, Time} binary;</a:t>
            </a:r>
          </a:p>
          <a:p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2. Continuous variables (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mult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mult_t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   var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mult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{Utilities} &gt;= 0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   var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mult_t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{Utilities, Time} &gt;= 0 </a:t>
            </a:r>
          </a:p>
        </p:txBody>
      </p:sp>
    </p:spTree>
    <p:extLst>
      <p:ext uri="{BB962C8B-B14F-4D97-AF65-F5344CB8AC3E}">
        <p14:creationId xmlns:p14="http://schemas.microsoft.com/office/powerpoint/2010/main" val="4057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other sets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E3A65B-B36F-C072-FAF8-B947E933AE92}"/>
              </a:ext>
            </a:extLst>
          </p:cNvPr>
          <p:cNvSpPr/>
          <p:nvPr/>
        </p:nvSpPr>
        <p:spPr>
          <a:xfrm>
            <a:off x="3163264" y="1121878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ElecGridBuy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DB94D-501E-3D05-83E1-BDCFD192BC1C}"/>
              </a:ext>
            </a:extLst>
          </p:cNvPr>
          <p:cNvSpPr/>
          <p:nvPr/>
        </p:nvSpPr>
        <p:spPr>
          <a:xfrm>
            <a:off x="4495270" y="111608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ElecGridSell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685970-98DB-5B35-DB08-66462D9A8CA3}"/>
              </a:ext>
            </a:extLst>
          </p:cNvPr>
          <p:cNvSpPr/>
          <p:nvPr/>
        </p:nvSpPr>
        <p:spPr>
          <a:xfrm>
            <a:off x="5875867" y="1116723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NatGasGrid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4A201-98B5-30A4-832C-7E13031CB960}"/>
              </a:ext>
            </a:extLst>
          </p:cNvPr>
          <p:cNvSpPr/>
          <p:nvPr/>
        </p:nvSpPr>
        <p:spPr>
          <a:xfrm>
            <a:off x="5875868" y="1800198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Boiler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F9586-4394-F101-8AD3-E5B5B821E8D6}"/>
              </a:ext>
            </a:extLst>
          </p:cNvPr>
          <p:cNvSpPr/>
          <p:nvPr/>
        </p:nvSpPr>
        <p:spPr>
          <a:xfrm>
            <a:off x="5875867" y="242249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BC996-61BA-6561-9618-3224E6C7F01D}"/>
              </a:ext>
            </a:extLst>
          </p:cNvPr>
          <p:cNvSpPr/>
          <p:nvPr/>
        </p:nvSpPr>
        <p:spPr>
          <a:xfrm>
            <a:off x="5875867" y="304479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Cell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64318-537A-0191-C8D4-39835CE94208}"/>
              </a:ext>
            </a:extLst>
          </p:cNvPr>
          <p:cNvSpPr/>
          <p:nvPr/>
        </p:nvSpPr>
        <p:spPr>
          <a:xfrm>
            <a:off x="5875867" y="366709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E09E-4FA8-9703-D215-1F069AC90F7A}"/>
              </a:ext>
            </a:extLst>
          </p:cNvPr>
          <p:cNvSpPr/>
          <p:nvPr/>
        </p:nvSpPr>
        <p:spPr>
          <a:xfrm>
            <a:off x="5875867" y="428939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5F4495-7058-D243-CDB6-64484CEA7DE2}"/>
              </a:ext>
            </a:extLst>
          </p:cNvPr>
          <p:cNvSpPr/>
          <p:nvPr/>
        </p:nvSpPr>
        <p:spPr>
          <a:xfrm>
            <a:off x="2945618" y="1025222"/>
            <a:ext cx="4319565" cy="662937"/>
          </a:xfrm>
          <a:prstGeom prst="rect">
            <a:avLst/>
          </a:pr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3E29F-0164-8850-35E4-C91FF123A774}"/>
              </a:ext>
            </a:extLst>
          </p:cNvPr>
          <p:cNvSpPr/>
          <p:nvPr/>
        </p:nvSpPr>
        <p:spPr>
          <a:xfrm>
            <a:off x="5790694" y="1742083"/>
            <a:ext cx="1474489" cy="3149936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6C795B97-7FEE-6D6F-0E60-5ADC208112A3}"/>
              </a:ext>
            </a:extLst>
          </p:cNvPr>
          <p:cNvSpPr/>
          <p:nvPr/>
        </p:nvSpPr>
        <p:spPr>
          <a:xfrm rot="10800000">
            <a:off x="2775639" y="939068"/>
            <a:ext cx="4599331" cy="4010467"/>
          </a:xfrm>
          <a:prstGeom prst="corner">
            <a:avLst>
              <a:gd name="adj1" fmla="val 21747"/>
              <a:gd name="adj2" fmla="val 42380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36EF3-1E1E-BD4B-1113-12CAEE195C83}"/>
              </a:ext>
            </a:extLst>
          </p:cNvPr>
          <p:cNvSpPr/>
          <p:nvPr/>
        </p:nvSpPr>
        <p:spPr>
          <a:xfrm>
            <a:off x="3800611" y="195287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Heating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E1D247-A620-5941-0167-BFFC8E577B72}"/>
              </a:ext>
            </a:extLst>
          </p:cNvPr>
          <p:cNvSpPr/>
          <p:nvPr/>
        </p:nvSpPr>
        <p:spPr>
          <a:xfrm>
            <a:off x="3800611" y="2489958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ElectricitySup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C7DE8-974F-F91C-CBCE-0A59CC8AA7A3}"/>
              </a:ext>
            </a:extLst>
          </p:cNvPr>
          <p:cNvSpPr/>
          <p:nvPr/>
        </p:nvSpPr>
        <p:spPr>
          <a:xfrm>
            <a:off x="3800611" y="3060282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ElectricityCon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A4B28C6-F07E-3948-B87E-6A95D67DEB9A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 flipV="1">
            <a:off x="5075304" y="2035010"/>
            <a:ext cx="800564" cy="152676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61433E3-BA43-BFDC-FE69-BBAC910C6786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5075304" y="2187686"/>
            <a:ext cx="800563" cy="469624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C5FC6B0-E261-6394-F4A0-EEDE42962ECC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5075304" y="2187685"/>
            <a:ext cx="800563" cy="1091924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251672B-08A0-1B9A-9387-D524F3725975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>
            <a:off x="5075304" y="2724770"/>
            <a:ext cx="800562" cy="1177139"/>
          </a:xfrm>
          <a:prstGeom prst="bentConnector3">
            <a:avLst>
              <a:gd name="adj1" fmla="val 3393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53ADB5-2612-B9CB-BC46-DCD21677C93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075304" y="2724769"/>
            <a:ext cx="800562" cy="685181"/>
          </a:xfrm>
          <a:prstGeom prst="bentConnector3">
            <a:avLst>
              <a:gd name="adj1" fmla="val 342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6B45500-311C-A94E-58CC-A92D532E3492}"/>
              </a:ext>
            </a:extLst>
          </p:cNvPr>
          <p:cNvCxnSpPr>
            <a:cxnSpLocks/>
            <a:stCxn id="2" idx="2"/>
            <a:endCxn id="17" idx="3"/>
          </p:cNvCxnSpPr>
          <p:nvPr/>
        </p:nvCxnSpPr>
        <p:spPr>
          <a:xfrm rot="16200000" flipH="1">
            <a:off x="3871323" y="1520789"/>
            <a:ext cx="1133268" cy="1274694"/>
          </a:xfrm>
          <a:prstGeom prst="bentConnector4">
            <a:avLst>
              <a:gd name="adj1" fmla="val 26192"/>
              <a:gd name="adj2" fmla="val 12167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4F430B7-9726-F893-82B6-B33DD45A94F6}"/>
              </a:ext>
            </a:extLst>
          </p:cNvPr>
          <p:cNvCxnSpPr>
            <a:cxnSpLocks/>
            <a:stCxn id="5" idx="2"/>
            <a:endCxn id="18" idx="3"/>
          </p:cNvCxnSpPr>
          <p:nvPr/>
        </p:nvCxnSpPr>
        <p:spPr>
          <a:xfrm rot="5400000">
            <a:off x="4249265" y="2411742"/>
            <a:ext cx="1709390" cy="57314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7FF3121-35AA-1223-4507-66B3D80BC407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075304" y="2758009"/>
            <a:ext cx="800563" cy="537085"/>
          </a:xfrm>
          <a:prstGeom prst="bentConnector3">
            <a:avLst>
              <a:gd name="adj1" fmla="val 7317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E02C359-AB3B-D2C9-2BD9-0B518BF32DFD}"/>
              </a:ext>
            </a:extLst>
          </p:cNvPr>
          <p:cNvSpPr/>
          <p:nvPr/>
        </p:nvSpPr>
        <p:spPr>
          <a:xfrm>
            <a:off x="7780309" y="187178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NatGas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E2357F-06F8-10F0-2D3D-242E6BAA3C17}"/>
              </a:ext>
            </a:extLst>
          </p:cNvPr>
          <p:cNvSpPr/>
          <p:nvPr/>
        </p:nvSpPr>
        <p:spPr>
          <a:xfrm>
            <a:off x="7780308" y="2467168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0953C7-A3F8-74A7-4F9A-7EAD57078839}"/>
              </a:ext>
            </a:extLst>
          </p:cNvPr>
          <p:cNvSpPr/>
          <p:nvPr/>
        </p:nvSpPr>
        <p:spPr>
          <a:xfrm>
            <a:off x="7725678" y="1800197"/>
            <a:ext cx="1374592" cy="126008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EAA3CDA-F9F5-4A42-CE78-BDBC9AD102B0}"/>
              </a:ext>
            </a:extLst>
          </p:cNvPr>
          <p:cNvCxnSpPr>
            <a:cxnSpLocks/>
            <a:stCxn id="7" idx="3"/>
            <a:endCxn id="36" idx="1"/>
          </p:cNvCxnSpPr>
          <p:nvPr/>
        </p:nvCxnSpPr>
        <p:spPr>
          <a:xfrm>
            <a:off x="7150560" y="1351535"/>
            <a:ext cx="629749" cy="75505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252F036-753A-5B65-489A-33B7D5092A44}"/>
              </a:ext>
            </a:extLst>
          </p:cNvPr>
          <p:cNvCxnSpPr>
            <a:cxnSpLocks/>
            <a:stCxn id="5" idx="0"/>
            <a:endCxn id="37" idx="1"/>
          </p:cNvCxnSpPr>
          <p:nvPr/>
        </p:nvCxnSpPr>
        <p:spPr>
          <a:xfrm rot="16200000" flipH="1">
            <a:off x="5663512" y="585184"/>
            <a:ext cx="1585900" cy="2647691"/>
          </a:xfrm>
          <a:prstGeom prst="bentConnector4">
            <a:avLst>
              <a:gd name="adj1" fmla="val -18319"/>
              <a:gd name="adj2" fmla="val 90636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3C634F4-B621-1136-3784-A1A0D2B14A3B}"/>
              </a:ext>
            </a:extLst>
          </p:cNvPr>
          <p:cNvCxnSpPr>
            <a:cxnSpLocks/>
            <a:stCxn id="2" idx="0"/>
            <a:endCxn id="37" idx="1"/>
          </p:cNvCxnSpPr>
          <p:nvPr/>
        </p:nvCxnSpPr>
        <p:spPr>
          <a:xfrm rot="16200000" flipH="1">
            <a:off x="5000407" y="-77919"/>
            <a:ext cx="1580102" cy="3979697"/>
          </a:xfrm>
          <a:prstGeom prst="bentConnector4">
            <a:avLst>
              <a:gd name="adj1" fmla="val -18989"/>
              <a:gd name="adj2" fmla="val 9378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A0F6D76-3004-1C4C-1021-D8B79B9519A9}"/>
              </a:ext>
            </a:extLst>
          </p:cNvPr>
          <p:cNvSpPr/>
          <p:nvPr/>
        </p:nvSpPr>
        <p:spPr>
          <a:xfrm>
            <a:off x="557416" y="2571750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65F71D-4830-6251-3C2B-82C855A09955}"/>
              </a:ext>
            </a:extLst>
          </p:cNvPr>
          <p:cNvSpPr/>
          <p:nvPr/>
        </p:nvSpPr>
        <p:spPr>
          <a:xfrm>
            <a:off x="557416" y="2800348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3094272-79F1-A7E2-148E-E54BF6251439}"/>
              </a:ext>
            </a:extLst>
          </p:cNvPr>
          <p:cNvCxnSpPr>
            <a:cxnSpLocks/>
            <a:stCxn id="45" idx="1"/>
            <a:endCxn id="45" idx="3"/>
          </p:cNvCxnSpPr>
          <p:nvPr/>
        </p:nvCxnSpPr>
        <p:spPr>
          <a:xfrm>
            <a:off x="557416" y="2914649"/>
            <a:ext cx="603251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7E2F153-E164-6886-58ED-E57B84E47A87}"/>
              </a:ext>
            </a:extLst>
          </p:cNvPr>
          <p:cNvSpPr/>
          <p:nvPr/>
        </p:nvSpPr>
        <p:spPr>
          <a:xfrm>
            <a:off x="1337086" y="2800348"/>
            <a:ext cx="1474581" cy="228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UtilitiesType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111FB5-5F4D-6BA9-9FA9-2F1DADF197CA}"/>
              </a:ext>
            </a:extLst>
          </p:cNvPr>
          <p:cNvSpPr/>
          <p:nvPr/>
        </p:nvSpPr>
        <p:spPr>
          <a:xfrm>
            <a:off x="557416" y="3037614"/>
            <a:ext cx="603251" cy="228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BF8B7F-0826-A41B-66BB-2633097B8537}"/>
              </a:ext>
            </a:extLst>
          </p:cNvPr>
          <p:cNvCxnSpPr>
            <a:cxnSpLocks/>
            <a:stCxn id="48" idx="1"/>
            <a:endCxn id="48" idx="3"/>
          </p:cNvCxnSpPr>
          <p:nvPr/>
        </p:nvCxnSpPr>
        <p:spPr>
          <a:xfrm>
            <a:off x="557416" y="3151914"/>
            <a:ext cx="60325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1D26FE6-F005-9AF5-14EF-F31A4EB9D74B}"/>
              </a:ext>
            </a:extLst>
          </p:cNvPr>
          <p:cNvSpPr/>
          <p:nvPr/>
        </p:nvSpPr>
        <p:spPr>
          <a:xfrm>
            <a:off x="1337086" y="3037614"/>
            <a:ext cx="1474581" cy="228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1B5E0E-03E9-7D72-CABE-9EC454D1F2D6}"/>
              </a:ext>
            </a:extLst>
          </p:cNvPr>
          <p:cNvSpPr/>
          <p:nvPr/>
        </p:nvSpPr>
        <p:spPr>
          <a:xfrm>
            <a:off x="3685988" y="1871781"/>
            <a:ext cx="1547750" cy="179531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54B54A-48FE-4ABB-A147-F5D787FAF70A}"/>
              </a:ext>
            </a:extLst>
          </p:cNvPr>
          <p:cNvSpPr txBox="1"/>
          <p:nvPr/>
        </p:nvSpPr>
        <p:spPr>
          <a:xfrm>
            <a:off x="569014" y="3529905"/>
            <a:ext cx="3926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UtilitiesType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Type of technology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List of ET sub-sets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Layer: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Type of consumed/produced resource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List of ET sub-sets</a:t>
            </a:r>
            <a:endParaRPr lang="fr-FR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25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970991" cy="1072753"/>
          </a:xfrm>
        </p:spPr>
        <p:txBody>
          <a:bodyPr>
            <a:normAutofit/>
          </a:bodyPr>
          <a:lstStyle/>
          <a:p>
            <a:r>
              <a:rPr lang="en-US" dirty="0"/>
              <a:t>Overall structure of the sets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E40D9EE-E18E-F6F6-9FD5-E6E0F3794E33}"/>
              </a:ext>
            </a:extLst>
          </p:cNvPr>
          <p:cNvSpPr/>
          <p:nvPr/>
        </p:nvSpPr>
        <p:spPr>
          <a:xfrm>
            <a:off x="3163264" y="95839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ElecGridBuy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81B7EDF-BB74-0B27-9A37-18E68BEBED74}"/>
              </a:ext>
            </a:extLst>
          </p:cNvPr>
          <p:cNvSpPr/>
          <p:nvPr/>
        </p:nvSpPr>
        <p:spPr>
          <a:xfrm>
            <a:off x="4495270" y="95259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ElecGridSell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21F1EF5-1C04-F778-1D02-1E9D06D9EDFF}"/>
              </a:ext>
            </a:extLst>
          </p:cNvPr>
          <p:cNvSpPr/>
          <p:nvPr/>
        </p:nvSpPr>
        <p:spPr>
          <a:xfrm>
            <a:off x="5875867" y="953236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NatGasGrid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B498369-B8CF-A67F-FD58-1788EE952F6A}"/>
              </a:ext>
            </a:extLst>
          </p:cNvPr>
          <p:cNvSpPr/>
          <p:nvPr/>
        </p:nvSpPr>
        <p:spPr>
          <a:xfrm>
            <a:off x="5875868" y="163671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Boiler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B1171B-EA07-7A8F-3675-81A2B0CB27F6}"/>
              </a:ext>
            </a:extLst>
          </p:cNvPr>
          <p:cNvSpPr/>
          <p:nvPr/>
        </p:nvSpPr>
        <p:spPr>
          <a:xfrm>
            <a:off x="5875867" y="2259010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7A0C6C-0153-00A7-6BFC-4479FAF7B364}"/>
              </a:ext>
            </a:extLst>
          </p:cNvPr>
          <p:cNvSpPr/>
          <p:nvPr/>
        </p:nvSpPr>
        <p:spPr>
          <a:xfrm>
            <a:off x="5875867" y="2881310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Cell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AA19C6-A754-1D6E-2541-ADDB07B44E73}"/>
              </a:ext>
            </a:extLst>
          </p:cNvPr>
          <p:cNvSpPr/>
          <p:nvPr/>
        </p:nvSpPr>
        <p:spPr>
          <a:xfrm>
            <a:off x="5875867" y="3503610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E54C33B-E62A-FAAA-5389-3194758D455B}"/>
              </a:ext>
            </a:extLst>
          </p:cNvPr>
          <p:cNvSpPr/>
          <p:nvPr/>
        </p:nvSpPr>
        <p:spPr>
          <a:xfrm>
            <a:off x="5875867" y="4125910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D83B000-1EA4-C26A-14E3-95F841897346}"/>
              </a:ext>
            </a:extLst>
          </p:cNvPr>
          <p:cNvSpPr/>
          <p:nvPr/>
        </p:nvSpPr>
        <p:spPr>
          <a:xfrm>
            <a:off x="2945618" y="861735"/>
            <a:ext cx="4319565" cy="662937"/>
          </a:xfrm>
          <a:prstGeom prst="rect">
            <a:avLst/>
          </a:pr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0CD869-8BF1-90AB-378F-2772382E91B3}"/>
              </a:ext>
            </a:extLst>
          </p:cNvPr>
          <p:cNvSpPr/>
          <p:nvPr/>
        </p:nvSpPr>
        <p:spPr>
          <a:xfrm>
            <a:off x="5790694" y="1578596"/>
            <a:ext cx="1474489" cy="3149936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L-Shape 100">
            <a:extLst>
              <a:ext uri="{FF2B5EF4-FFF2-40B4-BE49-F238E27FC236}">
                <a16:creationId xmlns:a16="http://schemas.microsoft.com/office/drawing/2014/main" id="{B0123907-0B6C-47FE-974C-8C1F32DE93CB}"/>
              </a:ext>
            </a:extLst>
          </p:cNvPr>
          <p:cNvSpPr/>
          <p:nvPr/>
        </p:nvSpPr>
        <p:spPr>
          <a:xfrm rot="10800000">
            <a:off x="2775639" y="775581"/>
            <a:ext cx="4599331" cy="4010467"/>
          </a:xfrm>
          <a:prstGeom prst="corner">
            <a:avLst>
              <a:gd name="adj1" fmla="val 21747"/>
              <a:gd name="adj2" fmla="val 42380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5CC7DC1-4ED2-253C-198E-22B475303479}"/>
              </a:ext>
            </a:extLst>
          </p:cNvPr>
          <p:cNvSpPr/>
          <p:nvPr/>
        </p:nvSpPr>
        <p:spPr>
          <a:xfrm>
            <a:off x="3800611" y="178938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Heating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E98363B-0ACA-4859-5EBF-CF91854166AE}"/>
              </a:ext>
            </a:extLst>
          </p:cNvPr>
          <p:cNvSpPr/>
          <p:nvPr/>
        </p:nvSpPr>
        <p:spPr>
          <a:xfrm>
            <a:off x="3800611" y="232647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ElectricitySup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8B68880-A7F5-2060-3485-08E4DC7D5C0B}"/>
              </a:ext>
            </a:extLst>
          </p:cNvPr>
          <p:cNvSpPr/>
          <p:nvPr/>
        </p:nvSpPr>
        <p:spPr>
          <a:xfrm>
            <a:off x="3800611" y="2896795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ElectricityCon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0FF018F7-E424-6462-938B-441566ADE69B}"/>
              </a:ext>
            </a:extLst>
          </p:cNvPr>
          <p:cNvCxnSpPr>
            <a:cxnSpLocks/>
            <a:stCxn id="102" idx="3"/>
            <a:endCxn id="94" idx="1"/>
          </p:cNvCxnSpPr>
          <p:nvPr/>
        </p:nvCxnSpPr>
        <p:spPr>
          <a:xfrm flipV="1">
            <a:off x="5075304" y="1871523"/>
            <a:ext cx="800564" cy="152676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62B589B-5555-93AB-38FF-AC57BB70C7C8}"/>
              </a:ext>
            </a:extLst>
          </p:cNvPr>
          <p:cNvCxnSpPr>
            <a:cxnSpLocks/>
            <a:stCxn id="102" idx="3"/>
            <a:endCxn id="95" idx="1"/>
          </p:cNvCxnSpPr>
          <p:nvPr/>
        </p:nvCxnSpPr>
        <p:spPr>
          <a:xfrm>
            <a:off x="5075304" y="2024199"/>
            <a:ext cx="800563" cy="469624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33DE9D8D-F064-BC43-4A58-CA1B7FFD81DA}"/>
              </a:ext>
            </a:extLst>
          </p:cNvPr>
          <p:cNvCxnSpPr>
            <a:cxnSpLocks/>
            <a:stCxn id="102" idx="3"/>
            <a:endCxn id="96" idx="1"/>
          </p:cNvCxnSpPr>
          <p:nvPr/>
        </p:nvCxnSpPr>
        <p:spPr>
          <a:xfrm>
            <a:off x="5075304" y="2024198"/>
            <a:ext cx="800563" cy="1091924"/>
          </a:xfrm>
          <a:prstGeom prst="bentConnector3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3520364C-61E0-5DA2-DEC7-118DAED5C4C5}"/>
              </a:ext>
            </a:extLst>
          </p:cNvPr>
          <p:cNvCxnSpPr>
            <a:cxnSpLocks/>
            <a:stCxn id="103" idx="3"/>
            <a:endCxn id="97" idx="1"/>
          </p:cNvCxnSpPr>
          <p:nvPr/>
        </p:nvCxnSpPr>
        <p:spPr>
          <a:xfrm>
            <a:off x="5075304" y="2561283"/>
            <a:ext cx="800562" cy="1177139"/>
          </a:xfrm>
          <a:prstGeom prst="bentConnector3">
            <a:avLst>
              <a:gd name="adj1" fmla="val 3393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EFB1876C-7559-734E-AECD-E0600AFD0C82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5075304" y="2561282"/>
            <a:ext cx="800562" cy="685181"/>
          </a:xfrm>
          <a:prstGeom prst="bentConnector3">
            <a:avLst>
              <a:gd name="adj1" fmla="val 342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AC76F18A-7C7B-B60D-0AD5-7C3CE9D000C6}"/>
              </a:ext>
            </a:extLst>
          </p:cNvPr>
          <p:cNvCxnSpPr>
            <a:cxnSpLocks/>
            <a:stCxn id="91" idx="2"/>
            <a:endCxn id="103" idx="3"/>
          </p:cNvCxnSpPr>
          <p:nvPr/>
        </p:nvCxnSpPr>
        <p:spPr>
          <a:xfrm rot="16200000" flipH="1">
            <a:off x="3871323" y="1357302"/>
            <a:ext cx="1133268" cy="1274694"/>
          </a:xfrm>
          <a:prstGeom prst="bentConnector4">
            <a:avLst>
              <a:gd name="adj1" fmla="val 26192"/>
              <a:gd name="adj2" fmla="val 12167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509926F8-00AA-1D30-A409-2F35108DF16D}"/>
              </a:ext>
            </a:extLst>
          </p:cNvPr>
          <p:cNvCxnSpPr>
            <a:cxnSpLocks/>
            <a:stCxn id="92" idx="2"/>
            <a:endCxn id="104" idx="3"/>
          </p:cNvCxnSpPr>
          <p:nvPr/>
        </p:nvCxnSpPr>
        <p:spPr>
          <a:xfrm rot="5400000">
            <a:off x="4249265" y="2248255"/>
            <a:ext cx="1709390" cy="57314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13AF23B4-748F-3DE1-7F8A-A58AB276E4D0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5075304" y="2594522"/>
            <a:ext cx="800563" cy="537085"/>
          </a:xfrm>
          <a:prstGeom prst="bentConnector3">
            <a:avLst>
              <a:gd name="adj1" fmla="val 7317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15D0EDA-9BEB-1D17-FF40-5211DB981E26}"/>
              </a:ext>
            </a:extLst>
          </p:cNvPr>
          <p:cNvSpPr/>
          <p:nvPr/>
        </p:nvSpPr>
        <p:spPr>
          <a:xfrm>
            <a:off x="7780309" y="170829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NatGas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C0C78FD-FCC0-A086-840B-76F77E9D14E8}"/>
              </a:ext>
            </a:extLst>
          </p:cNvPr>
          <p:cNvSpPr/>
          <p:nvPr/>
        </p:nvSpPr>
        <p:spPr>
          <a:xfrm>
            <a:off x="7780308" y="230368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FCC9346-453B-5AD5-4316-79B5B6A1924F}"/>
              </a:ext>
            </a:extLst>
          </p:cNvPr>
          <p:cNvSpPr/>
          <p:nvPr/>
        </p:nvSpPr>
        <p:spPr>
          <a:xfrm>
            <a:off x="7725678" y="1636710"/>
            <a:ext cx="1374592" cy="12695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F7934C43-B9BD-8C98-B1F7-C00FBC42DB3C}"/>
              </a:ext>
            </a:extLst>
          </p:cNvPr>
          <p:cNvCxnSpPr>
            <a:cxnSpLocks/>
            <a:stCxn id="93" idx="3"/>
            <a:endCxn id="113" idx="1"/>
          </p:cNvCxnSpPr>
          <p:nvPr/>
        </p:nvCxnSpPr>
        <p:spPr>
          <a:xfrm>
            <a:off x="7150560" y="1188048"/>
            <a:ext cx="629749" cy="75505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B64D0036-E7F1-12D4-73CC-6E1081EAA465}"/>
              </a:ext>
            </a:extLst>
          </p:cNvPr>
          <p:cNvCxnSpPr>
            <a:cxnSpLocks/>
            <a:stCxn id="92" idx="0"/>
            <a:endCxn id="114" idx="1"/>
          </p:cNvCxnSpPr>
          <p:nvPr/>
        </p:nvCxnSpPr>
        <p:spPr>
          <a:xfrm rot="16200000" flipH="1">
            <a:off x="5663512" y="421697"/>
            <a:ext cx="1585900" cy="2647691"/>
          </a:xfrm>
          <a:prstGeom prst="bentConnector4">
            <a:avLst>
              <a:gd name="adj1" fmla="val -18319"/>
              <a:gd name="adj2" fmla="val 90636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DA7A08C7-D00D-62ED-E1BF-09823E930A4F}"/>
              </a:ext>
            </a:extLst>
          </p:cNvPr>
          <p:cNvCxnSpPr>
            <a:cxnSpLocks/>
            <a:stCxn id="91" idx="0"/>
            <a:endCxn id="114" idx="1"/>
          </p:cNvCxnSpPr>
          <p:nvPr/>
        </p:nvCxnSpPr>
        <p:spPr>
          <a:xfrm rot="16200000" flipH="1">
            <a:off x="5000407" y="-241406"/>
            <a:ext cx="1580102" cy="3979697"/>
          </a:xfrm>
          <a:prstGeom prst="bentConnector4">
            <a:avLst>
              <a:gd name="adj1" fmla="val -18989"/>
              <a:gd name="adj2" fmla="val 9378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CCBD7B4-E27F-77BA-ED9F-3CF5C39BB062}"/>
              </a:ext>
            </a:extLst>
          </p:cNvPr>
          <p:cNvSpPr/>
          <p:nvPr/>
        </p:nvSpPr>
        <p:spPr>
          <a:xfrm>
            <a:off x="3685988" y="1708294"/>
            <a:ext cx="1547750" cy="179531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663B1D-F331-A2AF-ABD7-FE1B00601A36}"/>
              </a:ext>
            </a:extLst>
          </p:cNvPr>
          <p:cNvSpPr/>
          <p:nvPr/>
        </p:nvSpPr>
        <p:spPr>
          <a:xfrm>
            <a:off x="988405" y="1713517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845E49-0A94-BB1B-DB09-C0E865FCE52C}"/>
              </a:ext>
            </a:extLst>
          </p:cNvPr>
          <p:cNvSpPr/>
          <p:nvPr/>
        </p:nvSpPr>
        <p:spPr>
          <a:xfrm>
            <a:off x="988405" y="2301634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A00E76A-0CEF-E142-5EB5-5CF8FF813C4E}"/>
              </a:ext>
            </a:extLst>
          </p:cNvPr>
          <p:cNvSpPr/>
          <p:nvPr/>
        </p:nvSpPr>
        <p:spPr>
          <a:xfrm>
            <a:off x="988405" y="2906213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EAB5184-ADE2-8E35-5B94-178981922361}"/>
              </a:ext>
            </a:extLst>
          </p:cNvPr>
          <p:cNvSpPr/>
          <p:nvPr/>
        </p:nvSpPr>
        <p:spPr>
          <a:xfrm>
            <a:off x="988405" y="3706313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…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C4CC232-8D49-B616-6DF1-3641D533E78E}"/>
              </a:ext>
            </a:extLst>
          </p:cNvPr>
          <p:cNvSpPr/>
          <p:nvPr/>
        </p:nvSpPr>
        <p:spPr>
          <a:xfrm>
            <a:off x="988405" y="427160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24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857DC2A-B5DF-9231-8830-F593F7F13E3B}"/>
              </a:ext>
            </a:extLst>
          </p:cNvPr>
          <p:cNvSpPr/>
          <p:nvPr/>
        </p:nvSpPr>
        <p:spPr>
          <a:xfrm>
            <a:off x="861682" y="1602479"/>
            <a:ext cx="1513232" cy="190753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EF5288D-242C-2177-40F4-63626997C612}"/>
              </a:ext>
            </a:extLst>
          </p:cNvPr>
          <p:cNvSpPr/>
          <p:nvPr/>
        </p:nvSpPr>
        <p:spPr>
          <a:xfrm>
            <a:off x="861682" y="3621054"/>
            <a:ext cx="1513232" cy="1268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ED4E478-7FA9-BFF1-6F5C-87E3F4C66276}"/>
              </a:ext>
            </a:extLst>
          </p:cNvPr>
          <p:cNvSpPr/>
          <p:nvPr/>
        </p:nvSpPr>
        <p:spPr>
          <a:xfrm>
            <a:off x="3800611" y="3681241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387DA6B-C0C4-D75E-7DFC-EB415BD90529}"/>
              </a:ext>
            </a:extLst>
          </p:cNvPr>
          <p:cNvSpPr/>
          <p:nvPr/>
        </p:nvSpPr>
        <p:spPr>
          <a:xfrm>
            <a:off x="3836068" y="4276148"/>
            <a:ext cx="1274693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216C447E-686B-FB2E-C9CD-6D6FDE2D2B2D}"/>
              </a:ext>
            </a:extLst>
          </p:cNvPr>
          <p:cNvCxnSpPr>
            <a:stCxn id="122" idx="3"/>
            <a:endCxn id="129" idx="1"/>
          </p:cNvCxnSpPr>
          <p:nvPr/>
        </p:nvCxnSpPr>
        <p:spPr>
          <a:xfrm>
            <a:off x="2263098" y="1948329"/>
            <a:ext cx="1537512" cy="1967724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ACFDD609-95E2-8098-0244-6D21381536C6}"/>
              </a:ext>
            </a:extLst>
          </p:cNvPr>
          <p:cNvCxnSpPr>
            <a:stCxn id="123" idx="3"/>
            <a:endCxn id="129" idx="1"/>
          </p:cNvCxnSpPr>
          <p:nvPr/>
        </p:nvCxnSpPr>
        <p:spPr>
          <a:xfrm>
            <a:off x="2263098" y="2536446"/>
            <a:ext cx="1537512" cy="1379608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A08DBC8C-E180-9416-2A64-D4BA776F1B38}"/>
              </a:ext>
            </a:extLst>
          </p:cNvPr>
          <p:cNvCxnSpPr>
            <a:stCxn id="124" idx="3"/>
            <a:endCxn id="129" idx="1"/>
          </p:cNvCxnSpPr>
          <p:nvPr/>
        </p:nvCxnSpPr>
        <p:spPr>
          <a:xfrm>
            <a:off x="2263098" y="3141026"/>
            <a:ext cx="1537512" cy="775028"/>
          </a:xfrm>
          <a:prstGeom prst="bent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89F0C9E0-30FF-9407-5999-0C81ACE7BDEC}"/>
              </a:ext>
            </a:extLst>
          </p:cNvPr>
          <p:cNvCxnSpPr>
            <a:cxnSpLocks/>
            <a:stCxn id="125" idx="3"/>
            <a:endCxn id="130" idx="1"/>
          </p:cNvCxnSpPr>
          <p:nvPr/>
        </p:nvCxnSpPr>
        <p:spPr>
          <a:xfrm>
            <a:off x="2263098" y="3941125"/>
            <a:ext cx="1572970" cy="569835"/>
          </a:xfrm>
          <a:prstGeom prst="bentConnector3">
            <a:avLst>
              <a:gd name="adj1" fmla="val 4128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5E68F5AA-22AC-2A1B-B57F-B261F6FC49F3}"/>
              </a:ext>
            </a:extLst>
          </p:cNvPr>
          <p:cNvCxnSpPr>
            <a:cxnSpLocks/>
            <a:stCxn id="126" idx="3"/>
            <a:endCxn id="130" idx="1"/>
          </p:cNvCxnSpPr>
          <p:nvPr/>
        </p:nvCxnSpPr>
        <p:spPr>
          <a:xfrm>
            <a:off x="2263097" y="4506413"/>
            <a:ext cx="1572971" cy="454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2B3CECC-A70A-274A-9BB1-A99CECE67D59}"/>
              </a:ext>
            </a:extLst>
          </p:cNvPr>
          <p:cNvSpPr/>
          <p:nvPr/>
        </p:nvSpPr>
        <p:spPr>
          <a:xfrm>
            <a:off x="3703247" y="3569437"/>
            <a:ext cx="1513232" cy="1334017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4CC7C5-7D3D-0F2C-BC54-7B4A5A5323B2}"/>
              </a:ext>
            </a:extLst>
          </p:cNvPr>
          <p:cNvSpPr/>
          <p:nvPr/>
        </p:nvSpPr>
        <p:spPr>
          <a:xfrm>
            <a:off x="709557" y="1529709"/>
            <a:ext cx="1828799" cy="3409838"/>
          </a:xfrm>
          <a:prstGeom prst="rect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025145" cy="605817"/>
          </a:xfrm>
        </p:spPr>
        <p:txBody>
          <a:bodyPr>
            <a:normAutofit/>
          </a:bodyPr>
          <a:lstStyle/>
          <a:p>
            <a:r>
              <a:rPr lang="en-US" dirty="0"/>
              <a:t>Constraints: heating balances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3C747-AF44-1D89-0C32-75CB06488926}"/>
              </a:ext>
            </a:extLst>
          </p:cNvPr>
          <p:cNvSpPr/>
          <p:nvPr/>
        </p:nvSpPr>
        <p:spPr>
          <a:xfrm>
            <a:off x="3680699" y="3344558"/>
            <a:ext cx="790486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086ABD-7BB6-0383-7697-070C269EA08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71185" y="3579370"/>
            <a:ext cx="479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2D9806D-7590-3076-7054-DEAA12075180}"/>
                  </a:ext>
                </a:extLst>
              </p:cNvPr>
              <p:cNvSpPr txBox="1"/>
              <p:nvPr/>
            </p:nvSpPr>
            <p:spPr>
              <a:xfrm>
                <a:off x="390113" y="1696388"/>
                <a:ext cx="8628614" cy="861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fr-CH" b="0" dirty="0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Qheatingdemand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'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LowT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’,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t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Qheatingsupply</m:t>
                        </m:r>
                        <m:r>
                          <m:rPr>
                            <m:nor/>
                          </m:rPr>
                          <a:rPr lang="fr-CH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b="0" i="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F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*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mult_heating_t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u,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t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,'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LowT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'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</a:t>
                </a:r>
              </a:p>
              <a:p>
                <a:pPr>
                  <a:lnSpc>
                    <a:spcPct val="200000"/>
                  </a:lnSpc>
                </a:pPr>
                <a:r>
                  <a:rPr lang="fr-CH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Qheatingdemand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‘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MediumT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’,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t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Qheatingsupply</m:t>
                        </m:r>
                        <m:r>
                          <m:rPr>
                            <m:nor/>
                          </m:rPr>
                          <a:rPr lang="fr-CH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b="0" i="0" dirty="0" smtClean="0">
                            <a:solidFill>
                              <a:schemeClr val="bg2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F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*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mult_heating_t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b="0" dirty="0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u,</a:t>
                </a:r>
                <a:r>
                  <a:rPr lang="fr-CH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t</a:t>
                </a:r>
                <a:r>
                  <a:rPr lang="fr-CH" dirty="0">
                    <a:solidFill>
                      <a:schemeClr val="accent5"/>
                    </a:solidFill>
                    <a:latin typeface="Menlo" panose="020B0609030804020204" pitchFamily="49" charset="0"/>
                  </a:rPr>
                  <a:t>,’</a:t>
                </a:r>
                <a:r>
                  <a:rPr lang="fr-CH" dirty="0" err="1">
                    <a:solidFill>
                      <a:schemeClr val="accent5"/>
                    </a:solidFill>
                    <a:latin typeface="Menlo" panose="020B0609030804020204" pitchFamily="49" charset="0"/>
                  </a:rPr>
                  <a:t>MediumT</a:t>
                </a:r>
                <a:r>
                  <a:rPr lang="fr-CH" dirty="0">
                    <a:solidFill>
                      <a:schemeClr val="accent5"/>
                    </a:solidFill>
                    <a:latin typeface="Menlo" panose="020B0609030804020204" pitchFamily="49" charset="0"/>
                  </a:rPr>
                  <a:t>'</a:t>
                </a:r>
                <a:r>
                  <a:rPr lang="fr-CH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2D9806D-7590-3076-7054-DEAA12075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3" y="1696388"/>
                <a:ext cx="8628614" cy="861518"/>
              </a:xfrm>
              <a:prstGeom prst="rect">
                <a:avLst/>
              </a:prstGeom>
              <a:blipFill>
                <a:blip r:embed="rId2"/>
                <a:stretch>
                  <a:fillRect l="-147" t="-21739" b="-59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A4F87632-7E86-FDA8-401E-AD9226A407C3}"/>
              </a:ext>
            </a:extLst>
          </p:cNvPr>
          <p:cNvSpPr txBox="1"/>
          <p:nvPr/>
        </p:nvSpPr>
        <p:spPr>
          <a:xfrm>
            <a:off x="390113" y="1361370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 the model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9E364F-1E1F-9EA6-8860-C703AB14985A}"/>
              </a:ext>
            </a:extLst>
          </p:cNvPr>
          <p:cNvSpPr txBox="1"/>
          <p:nvPr/>
        </p:nvSpPr>
        <p:spPr>
          <a:xfrm>
            <a:off x="611639" y="3476127"/>
            <a:ext cx="899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task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B167AE1-6AAA-D828-04FB-62192C8FB088}"/>
              </a:ext>
            </a:extLst>
          </p:cNvPr>
          <p:cNvSpPr txBox="1"/>
          <p:nvPr/>
        </p:nvSpPr>
        <p:spPr>
          <a:xfrm>
            <a:off x="5180169" y="1137134"/>
            <a:ext cx="2953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Decision variable for operation</a:t>
            </a:r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9688FE9-438A-39F9-1B75-4CA273BFD52F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563763" y="1444911"/>
            <a:ext cx="92971" cy="38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5A01DE5-5EE2-4966-9E08-6B74935BB808}"/>
              </a:ext>
            </a:extLst>
          </p:cNvPr>
          <p:cNvSpPr txBox="1"/>
          <p:nvPr/>
        </p:nvSpPr>
        <p:spPr>
          <a:xfrm>
            <a:off x="5010329" y="3209737"/>
            <a:ext cx="272055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Qheatingsupply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1545F9A-31D9-A186-9EDF-2EDDD4A3576E}"/>
              </a:ext>
            </a:extLst>
          </p:cNvPr>
          <p:cNvSpPr txBox="1"/>
          <p:nvPr/>
        </p:nvSpPr>
        <p:spPr>
          <a:xfrm>
            <a:off x="5010329" y="3564477"/>
            <a:ext cx="364400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Flowin</a:t>
            </a:r>
            <a:r>
              <a:rPr lang="fr-CH" sz="1200" b="0" dirty="0">
                <a:solidFill>
                  <a:schemeClr val="bg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'Electricity','HP2stage'</a:t>
            </a:r>
            <a:r>
              <a:rPr lang="fr-CH" sz="1200" b="0" dirty="0">
                <a:solidFill>
                  <a:schemeClr val="bg2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Qheatingsupply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 / COP</a:t>
            </a:r>
            <a:endParaRPr lang="fr-CH" sz="1200" b="0" dirty="0">
              <a:solidFill>
                <a:schemeClr val="bg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32120CA-8FAB-1CE6-D306-EF99275E7A9D}"/>
              </a:ext>
            </a:extLst>
          </p:cNvPr>
          <p:cNvSpPr txBox="1"/>
          <p:nvPr/>
        </p:nvSpPr>
        <p:spPr>
          <a:xfrm>
            <a:off x="1792955" y="3332613"/>
            <a:ext cx="1984972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cinv1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C5E7543-2ED2-D5E6-FF68-A5641C1A84E3}"/>
              </a:ext>
            </a:extLst>
          </p:cNvPr>
          <p:cNvSpPr txBox="1"/>
          <p:nvPr/>
        </p:nvSpPr>
        <p:spPr>
          <a:xfrm>
            <a:off x="1792955" y="3640274"/>
            <a:ext cx="1957812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cinv2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13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DCED5-D138-67FC-11BF-E8B1659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970991" cy="1072753"/>
          </a:xfrm>
        </p:spPr>
        <p:txBody>
          <a:bodyPr>
            <a:normAutofit/>
          </a:bodyPr>
          <a:lstStyle/>
          <a:p>
            <a:r>
              <a:rPr lang="en-US" dirty="0"/>
              <a:t>Constraints: resource balance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E1B1-9588-F062-4E07-93955E9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ME 454 – Part 4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AD8A-38BF-C8DE-611C-19F3799A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26E0E-528F-1EC7-E2EE-C9E798C22D99}"/>
                  </a:ext>
                </a:extLst>
              </p:cNvPr>
              <p:cNvSpPr txBox="1"/>
              <p:nvPr/>
            </p:nvSpPr>
            <p:spPr>
              <a:xfrm>
                <a:off x="776418" y="941487"/>
                <a:ext cx="7967050" cy="1988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1600" dirty="0"/>
                  <a:t>Resource balance:</a:t>
                </a:r>
                <a:endParaRPr lang="fr-FR" sz="1600" dirty="0"/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FlowInUnit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CH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1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Flow</m:t>
                        </m:r>
                        <m:r>
                          <m:rPr>
                            <m:nor/>
                          </m:rPr>
                          <a:rPr lang="fr-CH" sz="1600" b="0" i="0" dirty="0" smtClean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Out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00000"/>
                            </a:solidFill>
                            <a:latin typeface="Menlo" panose="020B0609030804020204" pitchFamily="49" charset="0"/>
                          </a:rPr>
                          <m:t>Unit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chemeClr val="accent5"/>
                            </a:solidFill>
                            <a:latin typeface="Menlo" panose="020B0609030804020204" pitchFamily="49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CH" sz="1600" dirty="0">
                            <a:solidFill>
                              <a:srgbClr val="CCCCCC"/>
                            </a:solidFill>
                            <a:latin typeface="Menlo" panose="020B0609030804020204" pitchFamily="49" charset="0"/>
                          </a:rPr>
                          <m:t>]</m:t>
                        </m:r>
                      </m:e>
                    </m:nary>
                    <m:r>
                      <a:rPr lang="fr-CH" sz="16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H" sz="1600" b="0" dirty="0">
                  <a:solidFill>
                    <a:srgbClr val="CCCCCC"/>
                  </a:solidFill>
                  <a:effectLst/>
                  <a:latin typeface="Menlo" panose="020B0609030804020204" pitchFamily="49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FlowInUnit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l,u,t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</a:t>
                </a:r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mult_t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u,t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</a:t>
                </a:r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*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Flowin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l,u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FlowOutUnit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l,u,t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</a:t>
                </a:r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=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mult_t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u,t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 </a:t>
                </a:r>
                <a:r>
                  <a:rPr lang="fr-CH" sz="1600" b="0" dirty="0">
                    <a:solidFill>
                      <a:srgbClr val="D4D4D4"/>
                    </a:solidFill>
                    <a:effectLst/>
                    <a:latin typeface="Menlo" panose="020B0609030804020204" pitchFamily="49" charset="0"/>
                  </a:rPr>
                  <a:t>*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fr-CH" sz="1600" b="0" dirty="0" err="1">
                    <a:solidFill>
                      <a:srgbClr val="C00000"/>
                    </a:solidFill>
                    <a:effectLst/>
                    <a:latin typeface="Menlo" panose="020B0609030804020204" pitchFamily="49" charset="0"/>
                  </a:rPr>
                  <a:t>Flowout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[</a:t>
                </a:r>
                <a:r>
                  <a:rPr lang="fr-CH" sz="1600" b="0" dirty="0" err="1">
                    <a:solidFill>
                      <a:schemeClr val="accent5"/>
                    </a:solidFill>
                    <a:effectLst/>
                    <a:latin typeface="Menlo" panose="020B0609030804020204" pitchFamily="49" charset="0"/>
                  </a:rPr>
                  <a:t>l,u</a:t>
                </a:r>
                <a:r>
                  <a:rPr lang="fr-CH" sz="1600" b="0" dirty="0">
                    <a:solidFill>
                      <a:srgbClr val="CCCCCC"/>
                    </a:solidFill>
                    <a:effectLst/>
                    <a:latin typeface="Menlo" panose="020B0609030804020204" pitchFamily="49" charset="0"/>
                  </a:rPr>
                  <a:t>]</a:t>
                </a:r>
                <a:endParaRPr lang="fr-F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26E0E-528F-1EC7-E2EE-C9E798C22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18" y="941487"/>
                <a:ext cx="7967050" cy="1988173"/>
              </a:xfrm>
              <a:prstGeom prst="rect">
                <a:avLst/>
              </a:prstGeom>
              <a:blipFill>
                <a:blip r:embed="rId2"/>
                <a:stretch>
                  <a:fillRect l="-318" b="-3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CAD7D5C-7C55-7016-047B-6CC87A7B97FC}"/>
              </a:ext>
            </a:extLst>
          </p:cNvPr>
          <p:cNvSpPr/>
          <p:nvPr/>
        </p:nvSpPr>
        <p:spPr>
          <a:xfrm>
            <a:off x="3845478" y="3666221"/>
            <a:ext cx="790486" cy="4696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450AE3E-26E4-1A8E-C9E4-E20525DF7F6D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635964" y="3901033"/>
            <a:ext cx="479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69BAA03-656A-4186-186C-A072B0FF2D61}"/>
              </a:ext>
            </a:extLst>
          </p:cNvPr>
          <p:cNvSpPr txBox="1"/>
          <p:nvPr/>
        </p:nvSpPr>
        <p:spPr>
          <a:xfrm>
            <a:off x="5115796" y="3543345"/>
            <a:ext cx="272055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Qheatingsupply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0C4B1B-F77D-3C0C-2E3C-7D020599B131}"/>
              </a:ext>
            </a:extLst>
          </p:cNvPr>
          <p:cNvSpPr txBox="1"/>
          <p:nvPr/>
        </p:nvSpPr>
        <p:spPr>
          <a:xfrm>
            <a:off x="5115796" y="3898085"/>
            <a:ext cx="364400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Flowin</a:t>
            </a:r>
            <a:r>
              <a:rPr lang="fr-CH" sz="1200" b="0" dirty="0">
                <a:solidFill>
                  <a:schemeClr val="bg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'Electricity','HP2stage'</a:t>
            </a:r>
            <a:r>
              <a:rPr lang="fr-CH" sz="1200" b="0" dirty="0">
                <a:solidFill>
                  <a:schemeClr val="bg2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fr-CH" sz="1200" b="0" dirty="0" err="1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Qheatingsupply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 / COP</a:t>
            </a:r>
            <a:endParaRPr lang="fr-CH" sz="1200" b="0" dirty="0">
              <a:solidFill>
                <a:schemeClr val="bg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4A5E58-8938-C3E8-BAAB-6E85CA6E2E50}"/>
              </a:ext>
            </a:extLst>
          </p:cNvPr>
          <p:cNvSpPr txBox="1"/>
          <p:nvPr/>
        </p:nvSpPr>
        <p:spPr>
          <a:xfrm>
            <a:off x="1898422" y="3666221"/>
            <a:ext cx="1984972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cinv1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1AB5CD-7D99-B90C-4019-04ED7BA59F20}"/>
              </a:ext>
            </a:extLst>
          </p:cNvPr>
          <p:cNvSpPr txBox="1"/>
          <p:nvPr/>
        </p:nvSpPr>
        <p:spPr>
          <a:xfrm>
            <a:off x="1898422" y="3973882"/>
            <a:ext cx="1957812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fr-CH" sz="1200" b="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cinv2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fr-CH" sz="1200" b="0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'HP2stage'</a:t>
            </a:r>
            <a:r>
              <a:rPr lang="fr-CH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C6C55B-13C1-7B04-3F62-69B1BD811E4E}"/>
              </a:ext>
            </a:extLst>
          </p:cNvPr>
          <p:cNvSpPr txBox="1"/>
          <p:nvPr/>
        </p:nvSpPr>
        <p:spPr>
          <a:xfrm>
            <a:off x="776418" y="3797790"/>
            <a:ext cx="899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task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DBAAEB-9643-7AF2-288F-CBA861A8378C}"/>
              </a:ext>
            </a:extLst>
          </p:cNvPr>
          <p:cNvSpPr txBox="1"/>
          <p:nvPr/>
        </p:nvSpPr>
        <p:spPr>
          <a:xfrm>
            <a:off x="3479654" y="4584303"/>
            <a:ext cx="1368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reference size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2F50F01-220D-3EED-7ADE-466EA9650080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741697" y="4386548"/>
            <a:ext cx="737957" cy="35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318AF90-D597-FC56-BAA4-864E9272A66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848414" y="4411542"/>
            <a:ext cx="668742" cy="32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887</Words>
  <Application>Microsoft Macintosh PowerPoint</Application>
  <PresentationFormat>On-screen Show (16:9)</PresentationFormat>
  <Paragraphs>196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Franklin Gothic Demi Cond</vt:lpstr>
      <vt:lpstr>Menlo</vt:lpstr>
      <vt:lpstr>Noto Sans Symbols</vt:lpstr>
      <vt:lpstr>Times New Roman</vt:lpstr>
      <vt:lpstr>Wingdings</vt:lpstr>
      <vt:lpstr>Thème Office</vt:lpstr>
      <vt:lpstr>Part 4 MILP optimization of Energy Systems and Scenario Analysis</vt:lpstr>
      <vt:lpstr>PowerPoint Presentation</vt:lpstr>
      <vt:lpstr>Overview</vt:lpstr>
      <vt:lpstr>Structure of the sets</vt:lpstr>
      <vt:lpstr>Utilities Set</vt:lpstr>
      <vt:lpstr>Layers and other sets</vt:lpstr>
      <vt:lpstr>Overall structure of the sets</vt:lpstr>
      <vt:lpstr>Constraints: heating balances</vt:lpstr>
      <vt:lpstr>Constraints: resource balance</vt:lpstr>
      <vt:lpstr>Constraints: electricity balance</vt:lpstr>
      <vt:lpstr>Objective function: TOTEX</vt:lpstr>
      <vt:lpstr>Your 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Sai Sudharshan Ravi</cp:lastModifiedBy>
  <cp:revision>199</cp:revision>
  <cp:lastPrinted>2019-06-19T13:21:30Z</cp:lastPrinted>
  <dcterms:created xsi:type="dcterms:W3CDTF">2019-04-02T06:24:35Z</dcterms:created>
  <dcterms:modified xsi:type="dcterms:W3CDTF">2025-09-11T12:11:15Z</dcterms:modified>
</cp:coreProperties>
</file>